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omments/comment1.xml" ContentType="application/vnd.openxmlformats-officedocument.presentationml.comments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4">
  <p:sldMasterIdLst>
    <p:sldMasterId id="2147483674" r:id="rId1"/>
  </p:sldMasterIdLst>
  <p:notesMasterIdLst>
    <p:notesMasterId r:id="rId36"/>
  </p:notesMasterIdLst>
  <p:sldIdLst>
    <p:sldId id="257" r:id="rId2"/>
    <p:sldId id="275" r:id="rId3"/>
    <p:sldId id="276" r:id="rId4"/>
    <p:sldId id="331" r:id="rId5"/>
    <p:sldId id="300" r:id="rId6"/>
    <p:sldId id="301" r:id="rId7"/>
    <p:sldId id="322" r:id="rId8"/>
    <p:sldId id="302" r:id="rId9"/>
    <p:sldId id="332" r:id="rId10"/>
    <p:sldId id="303" r:id="rId11"/>
    <p:sldId id="328" r:id="rId12"/>
    <p:sldId id="329" r:id="rId13"/>
    <p:sldId id="304" r:id="rId14"/>
    <p:sldId id="310" r:id="rId15"/>
    <p:sldId id="324" r:id="rId16"/>
    <p:sldId id="325" r:id="rId17"/>
    <p:sldId id="316" r:id="rId18"/>
    <p:sldId id="326" r:id="rId19"/>
    <p:sldId id="305" r:id="rId20"/>
    <p:sldId id="321" r:id="rId21"/>
    <p:sldId id="333" r:id="rId22"/>
    <p:sldId id="334" r:id="rId23"/>
    <p:sldId id="306" r:id="rId24"/>
    <p:sldId id="285" r:id="rId25"/>
    <p:sldId id="335" r:id="rId26"/>
    <p:sldId id="288" r:id="rId27"/>
    <p:sldId id="336" r:id="rId28"/>
    <p:sldId id="337" r:id="rId29"/>
    <p:sldId id="290" r:id="rId30"/>
    <p:sldId id="291" r:id="rId31"/>
    <p:sldId id="292" r:id="rId32"/>
    <p:sldId id="289" r:id="rId33"/>
    <p:sldId id="323" r:id="rId34"/>
    <p:sldId id="263" r:id="rId35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liana R" initials="UR" lastIdx="1" clrIdx="0">
    <p:extLst>
      <p:ext uri="{19B8F6BF-5375-455C-9EA6-DF929625EA0E}">
        <p15:presenceInfo xmlns:p15="http://schemas.microsoft.com/office/powerpoint/2012/main" userId="Uliana R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883" autoAdjust="0"/>
    <p:restoredTop sz="94364" autoAdjust="0"/>
  </p:normalViewPr>
  <p:slideViewPr>
    <p:cSldViewPr>
      <p:cViewPr varScale="1">
        <p:scale>
          <a:sx n="73" d="100"/>
          <a:sy n="73" d="100"/>
        </p:scale>
        <p:origin x="1068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commentAuthors" Target="commentAuthors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9-12-10T00:23:56.257" idx="1">
    <p:pos x="10" y="10"/>
    <p:text/>
    <p:extLst>
      <p:ext uri="{C676402C-5697-4E1C-873F-D02D1690AC5C}">
        <p15:threadingInfo xmlns:p15="http://schemas.microsoft.com/office/powerpoint/2012/main" timeZoneBias="-180"/>
      </p:ext>
    </p:extLst>
  </p:cm>
</p:cmLst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E821308C-60ED-44D4-9AA7-E55F77AE0495}" type="datetimeFigureOut">
              <a:rPr lang="ru-RU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F69CB73-940E-446F-88BF-28D3B523F54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1246489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ru-RU" dirty="0" smtClean="0">
                <a:latin typeface="Arial" charset="0"/>
              </a:rPr>
              <a:t>ДОРОГИЕ КОЛЛЕГИ! СЕГОДНЯ МЫ С ВАМИ БУДЕМ ОБСУЖДАТЬ ПОЛОЖЕНИЯ,ВАЖНЫЕ ДЛЯ ПОДГОТОВКИ И СДАЧИ ОТЧЕТОВ ПО РОДОВСПОМОЖЕНИЮ И НЕОНАТОЛОГИИ</a:t>
            </a:r>
          </a:p>
        </p:txBody>
      </p:sp>
    </p:spTree>
    <p:extLst>
      <p:ext uri="{BB962C8B-B14F-4D97-AF65-F5344CB8AC3E}">
        <p14:creationId xmlns:p14="http://schemas.microsoft.com/office/powerpoint/2010/main" val="137764029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F69CB73-940E-446F-88BF-28D3B523F547}" type="slidenum">
              <a:rPr lang="ru-RU" smtClean="0"/>
              <a:pPr>
                <a:defRPr/>
              </a:pPr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106130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F69CB73-940E-446F-88BF-28D3B523F547}" type="slidenum">
              <a:rPr lang="ru-RU" smtClean="0"/>
              <a:pPr>
                <a:defRPr/>
              </a:pPr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37284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F69CB73-940E-446F-88BF-28D3B523F547}" type="slidenum">
              <a:rPr lang="ru-RU" smtClean="0"/>
              <a:pPr>
                <a:defRPr/>
              </a:pPr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970442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758952"/>
            <a:ext cx="75438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38" y="4455621"/>
            <a:ext cx="75438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AB67B95-04B4-4B88-90D5-A9201E55D310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22DA2E3-0522-43B9-B2F8-E76A4ECA7EC3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99959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4172D59-FF9D-4740-A6A0-9DEBD1FC01E3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6B398C9-1160-4542-8529-31C5869EDC10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91713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414779"/>
            <a:ext cx="1971675" cy="5757421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414779"/>
            <a:ext cx="5800725" cy="5757420"/>
          </a:xfrm>
        </p:spPr>
        <p:txBody>
          <a:bodyPr vert="eaVert" lIns="45720" tIns="0" rIns="45720" bIns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4B09100-697E-462B-A116-6271E78FF2AD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0156398-10F7-46B5-A0C5-DEF426AE0785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646795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F696EB-ED6E-47A4-8364-E9FCAE755AD4}" type="datetimeFigureOut">
              <a:rPr lang="ru-RU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3A743A-1A36-4748-8FE4-7708A9320C0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867597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4E17B80-F7F3-4889-9472-B1F35B8EECC6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B6E1786-B8D3-497E-813E-0222EE3194FA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035588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758952"/>
            <a:ext cx="75438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4453128"/>
            <a:ext cx="75438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FD8AF28-D5BA-4103-8FA5-D7DCB6FCA4E0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5331E09-E514-4C73-9208-F3F5C9CFAAA6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94282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845734"/>
            <a:ext cx="3703320" cy="402336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440" y="1845736"/>
            <a:ext cx="3703320" cy="4023359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C1FBBA6-101E-4B4B-AFD8-DE14840BB22C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DB0DE70-716E-4FA8-A955-97E0B936D258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880927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2960" y="2582334"/>
            <a:ext cx="3703320" cy="328676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44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2582334"/>
            <a:ext cx="3703320" cy="328676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951C624-B057-4284-BED2-B48108B88DC0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3F4FCB7-B9D7-45D2-B795-890B89015AB9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433840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7FD73928-812A-4CBE-BAA5-22A29AC54749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19387B5-16E2-4833-9065-0ECA2913844D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5145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710D4704-FECE-4E78-8CD7-AD580D8CB281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A40B7A7-ADCB-4F8B-BC03-ECA2C5BF9B8A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77342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3" y="0"/>
            <a:ext cx="303809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3030053" y="0"/>
            <a:ext cx="48006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594359"/>
            <a:ext cx="24003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60237" y="731520"/>
            <a:ext cx="5009393" cy="5257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926080"/>
            <a:ext cx="24003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9134" y="6459786"/>
            <a:ext cx="1963883" cy="365125"/>
          </a:xfrm>
        </p:spPr>
        <p:txBody>
          <a:bodyPr/>
          <a:lstStyle>
            <a:lvl1pPr algn="l">
              <a:defRPr/>
            </a:lvl1pPr>
          </a:lstStyle>
          <a:p>
            <a:pPr>
              <a:defRPr/>
            </a:pPr>
            <a:fld id="{2BF96043-6678-4581-8209-F22D97D7C660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00450" y="6459786"/>
            <a:ext cx="348615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44494988-FC16-4314-9643-70F68890E2BC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641432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9141619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2" y="491507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5074920"/>
            <a:ext cx="7589520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" y="0"/>
            <a:ext cx="9143989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2959" y="5907024"/>
            <a:ext cx="7589520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1DB7F7F-E0CB-4BD3-B5BF-A9CD1A27FCC5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C914040-67CD-427C-B15B-34F0B93D7C24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45128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6400800"/>
            <a:ext cx="914400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5"/>
            <a:ext cx="9144001" cy="659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59" y="1845734"/>
            <a:ext cx="7543801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1" y="6459786"/>
            <a:ext cx="18542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CBE27649-B868-46E7-87F0-80ADD8EC9555}" type="datetimeFigureOut">
              <a:rPr lang="ru-RU" smtClean="0"/>
              <a:pPr>
                <a:defRPr/>
              </a:pPr>
              <a:t>10.12.2019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64639" y="6459786"/>
            <a:ext cx="36171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5344" y="6459786"/>
            <a:ext cx="9840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158AFD66-DBE4-4F60-957E-3E2E4164F86E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cxnSp>
        <p:nvCxnSpPr>
          <p:cNvPr id="10" name="Straight Connector 9"/>
          <p:cNvCxnSpPr/>
          <p:nvPr/>
        </p:nvCxnSpPr>
        <p:spPr>
          <a:xfrm>
            <a:off x="895149" y="1737845"/>
            <a:ext cx="74752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793929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hyperlink" Target="mailto:otchet32@gmail.com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8" name="Picture 5"/>
          <p:cNvPicPr>
            <a:picLocks noGrp="1" noChangeAspect="1" noChangeArrowheads="1"/>
          </p:cNvPicPr>
          <p:nvPr>
            <p:ph type="title"/>
          </p:nvPr>
        </p:nvPicPr>
        <p:blipFill>
          <a:blip r:embed="rId3"/>
          <a:stretch>
            <a:fillRect/>
          </a:stretch>
        </p:blipFill>
        <p:spPr>
          <a:xfrm>
            <a:off x="0" y="0"/>
            <a:ext cx="9144000" cy="1988840"/>
          </a:xfrm>
        </p:spPr>
      </p:pic>
      <p:sp>
        <p:nvSpPr>
          <p:cNvPr id="14337" name="Содержимое 2"/>
          <p:cNvSpPr>
            <a:spLocks noGrp="1"/>
          </p:cNvSpPr>
          <p:nvPr>
            <p:ph idx="1"/>
          </p:nvPr>
        </p:nvSpPr>
        <p:spPr>
          <a:xfrm>
            <a:off x="900113" y="1988840"/>
            <a:ext cx="7797800" cy="4165898"/>
          </a:xfrm>
        </p:spPr>
        <p:txBody>
          <a:bodyPr>
            <a:normAutofit fontScale="92500" lnSpcReduction="10000"/>
          </a:bodyPr>
          <a:lstStyle/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ФСН № 32 </a:t>
            </a:r>
            <a:br>
              <a:rPr lang="ru-RU" sz="2400" b="1" dirty="0" smtClean="0">
                <a:latin typeface="Times New Roman" pitchFamily="18" charset="0"/>
              </a:rPr>
            </a:br>
            <a:r>
              <a:rPr lang="ru-RU" sz="2400" b="1" dirty="0" smtClean="0">
                <a:latin typeface="Times New Roman" pitchFamily="18" charset="0"/>
              </a:rPr>
              <a:t>«Сведения о медицинской помощи беременным, роженицам и родильницам»,</a:t>
            </a: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 </a:t>
            </a:r>
            <a:br>
              <a:rPr lang="ru-RU" sz="2400" b="1" dirty="0" smtClean="0">
                <a:latin typeface="Times New Roman" pitchFamily="18" charset="0"/>
              </a:rPr>
            </a:br>
            <a:r>
              <a:rPr lang="ru-RU" sz="2400" b="1" dirty="0" smtClean="0">
                <a:latin typeface="Times New Roman" pitchFamily="18" charset="0"/>
              </a:rPr>
              <a:t>вкладыш № 232</a:t>
            </a:r>
          </a:p>
          <a:p>
            <a:pPr marL="0" indent="0" algn="ctr" eaLnBrk="1" hangingPunct="1">
              <a:lnSpc>
                <a:spcPct val="80000"/>
              </a:lnSpc>
              <a:buNone/>
            </a:pPr>
            <a:r>
              <a:rPr lang="ru-RU" sz="2400" dirty="0">
                <a:latin typeface="Times New Roman" pitchFamily="18" charset="0"/>
              </a:rPr>
              <a:t>«</a:t>
            </a:r>
            <a:r>
              <a:rPr lang="ru-RU" sz="2400" b="1" dirty="0">
                <a:latin typeface="Times New Roman" pitchFamily="18" charset="0"/>
              </a:rPr>
              <a:t>Сведения о регионализации акушерской и перинатальной помощи в родильных  домах (отделениях) и перинатальных центрах»</a:t>
            </a: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endParaRPr lang="ru-RU" sz="4000" b="1" dirty="0" smtClean="0">
              <a:latin typeface="Times New Roman" pitchFamily="18" charset="0"/>
            </a:endParaRP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endParaRPr lang="ru-RU" sz="4000" b="1" dirty="0" smtClean="0">
              <a:latin typeface="Times New Roman" pitchFamily="18" charset="0"/>
            </a:endParaRP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Москва, 2019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/>
          </p:cNvSpPr>
          <p:nvPr>
            <p:ph type="title" idx="4294967295"/>
          </p:nvPr>
        </p:nvSpPr>
        <p:spPr>
          <a:xfrm>
            <a:off x="251521" y="260350"/>
            <a:ext cx="8892480" cy="936402"/>
          </a:xfrm>
        </p:spPr>
        <p:txBody>
          <a:bodyPr/>
          <a:lstStyle/>
          <a:p>
            <a:r>
              <a:rPr lang="ru-RU" sz="3600" dirty="0" smtClean="0">
                <a:latin typeface="Times New Roman" pitchFamily="18" charset="0"/>
              </a:rPr>
              <a:t>Раздел 3. Сведения о новорожденных</a:t>
            </a:r>
          </a:p>
        </p:txBody>
      </p:sp>
      <p:sp>
        <p:nvSpPr>
          <p:cNvPr id="43011" name="Rectangle 3"/>
          <p:cNvSpPr>
            <a:spLocks noGrp="1"/>
          </p:cNvSpPr>
          <p:nvPr>
            <p:ph type="body" idx="4294967295"/>
          </p:nvPr>
        </p:nvSpPr>
        <p:spPr>
          <a:xfrm>
            <a:off x="251520" y="1340768"/>
            <a:ext cx="8784975" cy="4896544"/>
          </a:xfrm>
        </p:spPr>
        <p:txBody>
          <a:bodyPr>
            <a:normAutofit lnSpcReduction="10000"/>
          </a:bodyPr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b="1" dirty="0" err="1" smtClean="0">
                <a:latin typeface="Times New Roman" pitchFamily="18" charset="0"/>
              </a:rPr>
              <a:t>Табл</a:t>
            </a:r>
            <a:r>
              <a:rPr lang="ru-RU" sz="2000" b="1" dirty="0" smtClean="0">
                <a:latin typeface="Times New Roman" pitchFamily="18" charset="0"/>
              </a:rPr>
              <a:t> 2245</a:t>
            </a:r>
          </a:p>
          <a:p>
            <a:pPr marL="0" indent="0">
              <a:lnSpc>
                <a:spcPct val="80000"/>
              </a:lnSpc>
              <a:buNone/>
            </a:pPr>
            <a:r>
              <a:rPr lang="ru-RU" sz="2000" dirty="0" smtClean="0">
                <a:latin typeface="Times New Roman" pitchFamily="18" charset="0"/>
              </a:rPr>
              <a:t>Дети, родившиеся с массой тела менее 500 г в срок </a:t>
            </a:r>
            <a:r>
              <a:rPr lang="ru-RU" sz="2000" dirty="0" err="1" smtClean="0">
                <a:latin typeface="Times New Roman" pitchFamily="18" charset="0"/>
              </a:rPr>
              <a:t>гестации</a:t>
            </a:r>
            <a:r>
              <a:rPr lang="ru-RU" sz="2000" dirty="0" smtClean="0">
                <a:latin typeface="Times New Roman" pitchFamily="18" charset="0"/>
              </a:rPr>
              <a:t> 22 недели и более (СЗРП, двойни, тройни и т.д.) </a:t>
            </a:r>
            <a:r>
              <a:rPr lang="ru-RU" sz="2000" u="sng" dirty="0" smtClean="0">
                <a:solidFill>
                  <a:srgbClr val="C00000"/>
                </a:solidFill>
                <a:latin typeface="Times New Roman" pitchFamily="18" charset="0"/>
              </a:rPr>
              <a:t>НЕ </a:t>
            </a:r>
            <a:r>
              <a:rPr lang="ru-RU" sz="2000" dirty="0" smtClean="0">
                <a:latin typeface="Times New Roman" pitchFamily="18" charset="0"/>
              </a:rPr>
              <a:t>вносятся в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3, 13, 14 по всем строкам. Разница в числе родов и детей может быть за счет этих новорожденных.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b="1" dirty="0" smtClean="0">
                <a:latin typeface="Times New Roman" pitchFamily="18" charset="0"/>
              </a:rPr>
              <a:t>КОНТРОЛЬ: </a:t>
            </a:r>
            <a:r>
              <a:rPr lang="ru-RU" sz="2000" dirty="0" smtClean="0">
                <a:latin typeface="Times New Roman" pitchFamily="18" charset="0"/>
              </a:rPr>
              <a:t> </a:t>
            </a:r>
            <a:endParaRPr lang="ru-RU" dirty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число родившихся недоношенных в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13=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2250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4+табл 2260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5.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По аналогии проводится контроль умерших недоношенных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</a:t>
            </a:r>
            <a:r>
              <a:rPr lang="ru-RU" sz="2000" dirty="0" smtClean="0">
                <a:latin typeface="Times New Roman" pitchFamily="18" charset="0"/>
              </a:rPr>
              <a:t>2245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2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13 и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2250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5+табл 2260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7.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Если данные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2 и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3 идентичны – представить пояснение.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Если данные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5 и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6 идентичны – представить пояснение.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b="1" dirty="0" smtClean="0">
                <a:latin typeface="Times New Roman" pitchFamily="18" charset="0"/>
              </a:rPr>
              <a:t>КОНТРОЛЬ: </a:t>
            </a:r>
            <a:r>
              <a:rPr lang="ru-RU" sz="2000" dirty="0" smtClean="0">
                <a:latin typeface="Times New Roman" pitchFamily="18" charset="0"/>
              </a:rPr>
              <a:t>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представлена информация обо всех новорожденных. Во вкл. № 232 представлена информация о детях, получивших помощь в учреждениях </a:t>
            </a:r>
            <a:r>
              <a:rPr lang="ru-RU" sz="2000" dirty="0" err="1" smtClean="0">
                <a:latin typeface="Times New Roman" pitchFamily="18" charset="0"/>
              </a:rPr>
              <a:t>родоспоможения</a:t>
            </a:r>
            <a:r>
              <a:rPr lang="ru-RU" sz="2000" dirty="0" smtClean="0">
                <a:latin typeface="Times New Roman" pitchFamily="18" charset="0"/>
              </a:rPr>
              <a:t> (родившихся и </a:t>
            </a:r>
            <a:r>
              <a:rPr lang="ru-RU" sz="2000" dirty="0" smtClean="0">
                <a:latin typeface="Times New Roman" pitchFamily="18" charset="0"/>
              </a:rPr>
              <a:t>доставленных</a:t>
            </a:r>
            <a:r>
              <a:rPr lang="ru-RU" sz="2000" dirty="0" smtClean="0">
                <a:latin typeface="Times New Roman" pitchFamily="18" charset="0"/>
              </a:rPr>
              <a:t>). Поэтому во вкл. 232 детей может быть меньше</a:t>
            </a:r>
            <a:r>
              <a:rPr lang="ru-RU" sz="2000" b="1" dirty="0" smtClean="0">
                <a:latin typeface="Times New Roman" pitchFamily="18" charset="0"/>
              </a:rPr>
              <a:t>	</a:t>
            </a:r>
            <a:endParaRPr lang="ru-RU" sz="20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Рисунок 8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87624" y="332656"/>
            <a:ext cx="6840759" cy="60787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9384726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7" name="Рисунок 2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8446" y="392412"/>
            <a:ext cx="9125553" cy="620494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063924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/>
          </p:cNvSpPr>
          <p:nvPr>
            <p:ph type="title" idx="4294967295"/>
          </p:nvPr>
        </p:nvSpPr>
        <p:spPr>
          <a:xfrm>
            <a:off x="539552" y="260350"/>
            <a:ext cx="8604448" cy="936402"/>
          </a:xfrm>
        </p:spPr>
        <p:txBody>
          <a:bodyPr/>
          <a:lstStyle/>
          <a:p>
            <a:r>
              <a:rPr lang="ru-RU" sz="3600" dirty="0" smtClean="0">
                <a:latin typeface="Times New Roman" pitchFamily="18" charset="0"/>
              </a:rPr>
              <a:t>Раздел 3. Сведения о новорожденных</a:t>
            </a:r>
          </a:p>
        </p:txBody>
      </p:sp>
      <p:sp>
        <p:nvSpPr>
          <p:cNvPr id="44035" name="Rectangle 3"/>
          <p:cNvSpPr>
            <a:spLocks noGrp="1"/>
          </p:cNvSpPr>
          <p:nvPr>
            <p:ph type="body" idx="4294967295"/>
          </p:nvPr>
        </p:nvSpPr>
        <p:spPr>
          <a:xfrm>
            <a:off x="539552" y="1456871"/>
            <a:ext cx="8229600" cy="5401129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2247  </a:t>
            </a:r>
            <a:r>
              <a:rPr lang="ru-RU" sz="2400" dirty="0" smtClean="0">
                <a:latin typeface="Times New Roman" pitchFamily="18" charset="0"/>
              </a:rPr>
              <a:t>Учитываются </a:t>
            </a:r>
            <a:r>
              <a:rPr lang="ru-RU" sz="2400" dirty="0" err="1" smtClean="0">
                <a:latin typeface="Times New Roman" pitchFamily="18" charset="0"/>
              </a:rPr>
              <a:t>межгоспитальные</a:t>
            </a:r>
            <a:r>
              <a:rPr lang="ru-RU" sz="2400" dirty="0" smtClean="0">
                <a:latin typeface="Times New Roman" pitchFamily="18" charset="0"/>
              </a:rPr>
              <a:t> переводы </a:t>
            </a:r>
            <a:r>
              <a:rPr lang="ru-RU" sz="2400" dirty="0" smtClean="0">
                <a:latin typeface="Times New Roman" pitchFamily="18" charset="0"/>
              </a:rPr>
              <a:t>(</a:t>
            </a:r>
            <a:r>
              <a:rPr lang="ru-RU" sz="2400" dirty="0" smtClean="0">
                <a:latin typeface="Times New Roman" pitchFamily="18" charset="0"/>
              </a:rPr>
              <a:t>в другие стационары).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Объем дополнительной информации по переводам будет представлен ниже.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2250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	КОНТРОЛЬ: </a:t>
            </a:r>
            <a:r>
              <a:rPr lang="ru-RU" sz="2400" dirty="0" smtClean="0">
                <a:latin typeface="Times New Roman" pitchFamily="18" charset="0"/>
              </a:rPr>
              <a:t> Число заболеваний всего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5 = сумма строк 2-4 (по графе 4).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2260 	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	КОНТРОЛЬ: </a:t>
            </a:r>
            <a:r>
              <a:rPr lang="ru-RU" sz="2400" dirty="0" smtClean="0">
                <a:latin typeface="Times New Roman" pitchFamily="18" charset="0"/>
              </a:rPr>
              <a:t> Число заболеваний всего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7 = сумма строк 2-6 (по графам 4 и 5).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18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 idx="4294967295"/>
          </p:nvPr>
        </p:nvSpPr>
        <p:spPr>
          <a:xfrm>
            <a:off x="323528" y="404664"/>
            <a:ext cx="8820472" cy="1440160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85000"/>
              </a:lnSpc>
            </a:pPr>
            <a:r>
              <a:rPr lang="ru-RU" sz="4000" b="1" dirty="0" smtClean="0"/>
              <a:t/>
            </a:r>
            <a:br>
              <a:rPr lang="ru-RU" sz="4000" b="1" dirty="0" smtClean="0"/>
            </a:br>
            <a:r>
              <a:rPr lang="ru-RU" sz="4000" b="1" dirty="0" smtClean="0"/>
              <a:t/>
            </a:r>
            <a:br>
              <a:rPr lang="ru-RU" sz="4000" b="1" dirty="0" smtClean="0"/>
            </a:br>
            <a:r>
              <a:rPr lang="ru-RU" sz="4000" b="1" dirty="0" smtClean="0"/>
              <a:t/>
            </a:r>
            <a:br>
              <a:rPr lang="ru-RU" sz="4000" b="1" dirty="0" smtClean="0"/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Заслуживает внимания проблема правомерности применения термина «здоровый недоношенный ребенок»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323528" y="2132856"/>
            <a:ext cx="8352928" cy="3993307"/>
          </a:xfrm>
        </p:spPr>
        <p:txBody>
          <a:bodyPr>
            <a:normAutofit/>
          </a:bodyPr>
          <a:lstStyle/>
          <a:p>
            <a:pPr marL="185738" indent="-185738" eaLnBrk="1" hangingPunct="1">
              <a:lnSpc>
                <a:spcPct val="90000"/>
              </a:lnSpc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 установлении в медицинской документации диагноза 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Недоношенность 34-36 недель (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07.3,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07.2,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07.1,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07.0) эти дети должны учитываться в ФСН № 32 табл. 2260 (стр.1 «всего новорожденных», стр. 4 «отдельные состояния, возникающие в перинатальном периоде» с кодом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00-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96). </a:t>
            </a:r>
          </a:p>
          <a:p>
            <a:pPr marL="185738" indent="-185738" eaLnBrk="1" hangingPunct="1">
              <a:lnSpc>
                <a:spcPct val="90000"/>
              </a:lnSpc>
              <a:buFont typeface="Arial" charset="0"/>
              <a:buNone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 Диагноз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: «Недоношенность» является в данном случае правомерным</a:t>
            </a:r>
            <a:endParaRPr lang="ru-RU" dirty="0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/>
          </p:cNvSpPr>
          <p:nvPr>
            <p:ph type="title"/>
          </p:nvPr>
        </p:nvSpPr>
        <p:spPr>
          <a:xfrm>
            <a:off x="822960" y="332656"/>
            <a:ext cx="7543800" cy="1153038"/>
          </a:xfrm>
        </p:spPr>
        <p:txBody>
          <a:bodyPr>
            <a:normAutofit/>
          </a:bodyPr>
          <a:lstStyle/>
          <a:p>
            <a:pPr algn="just"/>
            <a:r>
              <a:rPr lang="ru-RU" sz="2400" b="1" dirty="0">
                <a:latin typeface="Times New Roman" pitchFamily="18" charset="0"/>
              </a:rPr>
              <a:t>Вкладыш № </a:t>
            </a:r>
            <a:r>
              <a:rPr lang="ru-RU" sz="2400" b="1" dirty="0" smtClean="0">
                <a:latin typeface="Times New Roman" pitchFamily="18" charset="0"/>
              </a:rPr>
              <a:t>232 «</a:t>
            </a:r>
            <a:r>
              <a:rPr lang="ru-RU" sz="2400" b="1" dirty="0">
                <a:latin typeface="Times New Roman" pitchFamily="18" charset="0"/>
              </a:rPr>
              <a:t>Сведения о регионализации акушерской и перинатальной помощи в родильных  домах (отделениях) и перинатальных центрах»</a:t>
            </a:r>
          </a:p>
        </p:txBody>
      </p:sp>
      <p:sp>
        <p:nvSpPr>
          <p:cNvPr id="67587" name="Rectangle 3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</a:rPr>
              <a:t>	</a:t>
            </a:r>
            <a:r>
              <a:rPr lang="ru-RU" sz="2800" dirty="0" err="1" smtClean="0">
                <a:latin typeface="Times New Roman" pitchFamily="18" charset="0"/>
              </a:rPr>
              <a:t>Табл</a:t>
            </a:r>
            <a:r>
              <a:rPr lang="ru-RU" sz="2800" dirty="0" smtClean="0">
                <a:latin typeface="Times New Roman" pitchFamily="18" charset="0"/>
              </a:rPr>
              <a:t> 100</a:t>
            </a:r>
          </a:p>
          <a:p>
            <a:r>
              <a:rPr lang="ru-RU" sz="2800" dirty="0" err="1" smtClean="0">
                <a:latin typeface="Times New Roman" pitchFamily="18" charset="0"/>
              </a:rPr>
              <a:t>Стр</a:t>
            </a:r>
            <a:r>
              <a:rPr lang="ru-RU" sz="2800" dirty="0" smtClean="0">
                <a:latin typeface="Times New Roman" pitchFamily="18" charset="0"/>
              </a:rPr>
              <a:t> 2.1 и 2.2.заполняются согласно срокам </a:t>
            </a:r>
            <a:r>
              <a:rPr lang="ru-RU" sz="2800" dirty="0" err="1" smtClean="0">
                <a:latin typeface="Times New Roman" pitchFamily="18" charset="0"/>
              </a:rPr>
              <a:t>гестации</a:t>
            </a:r>
            <a:r>
              <a:rPr lang="ru-RU" sz="2800" dirty="0" smtClean="0">
                <a:latin typeface="Times New Roman" pitchFamily="18" charset="0"/>
              </a:rPr>
              <a:t> в ф № 32 (22-27 недель, 28-37 недель)</a:t>
            </a:r>
          </a:p>
          <a:p>
            <a:r>
              <a:rPr lang="ru-RU" sz="2800" dirty="0" err="1" smtClean="0">
                <a:latin typeface="Times New Roman" pitchFamily="18" charset="0"/>
              </a:rPr>
              <a:t>Стр</a:t>
            </a:r>
            <a:r>
              <a:rPr lang="ru-RU" sz="2800" dirty="0" smtClean="0">
                <a:latin typeface="Times New Roman" pitchFamily="18" charset="0"/>
              </a:rPr>
              <a:t> 2-2.6 учитываются роды, произошедшие только в учреждениях родовспоможения (не СМП, не домашние, не на непрофильных койках)</a:t>
            </a:r>
          </a:p>
          <a:p>
            <a:r>
              <a:rPr lang="ru-RU" sz="2800" dirty="0" err="1" smtClean="0">
                <a:latin typeface="Times New Roman" pitchFamily="18" charset="0"/>
              </a:rPr>
              <a:t>Стр</a:t>
            </a:r>
            <a:r>
              <a:rPr lang="ru-RU" sz="2800" dirty="0" smtClean="0">
                <a:latin typeface="Times New Roman" pitchFamily="18" charset="0"/>
              </a:rPr>
              <a:t> 3-6.4.1 учитываются дети, получившие медицинскую помощь в организациях родовспоможения (родились или доставлены)</a:t>
            </a:r>
            <a:endParaRPr lang="ru-RU" sz="2800" dirty="0" smtClean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2" name="Rectangle 4"/>
          <p:cNvSpPr>
            <a:spLocks noGrp="1"/>
          </p:cNvSpPr>
          <p:nvPr>
            <p:ph type="title"/>
          </p:nvPr>
        </p:nvSpPr>
        <p:spPr>
          <a:xfrm>
            <a:off x="822960" y="286605"/>
            <a:ext cx="7543800" cy="1270188"/>
          </a:xfrm>
        </p:spPr>
        <p:txBody>
          <a:bodyPr>
            <a:normAutofit/>
          </a:bodyPr>
          <a:lstStyle/>
          <a:p>
            <a:pPr algn="ctr"/>
            <a:r>
              <a:rPr lang="ru-RU" sz="3600" b="1" dirty="0" smtClean="0">
                <a:latin typeface="Times New Roman" pitchFamily="18" charset="0"/>
              </a:rPr>
              <a:t>Критические акушерские состояния (стр. 7-7.4)</a:t>
            </a:r>
          </a:p>
        </p:txBody>
      </p:sp>
      <p:sp>
        <p:nvSpPr>
          <p:cNvPr id="68611" name="Rectangle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 eaLnBrk="1" hangingPunct="1">
              <a:lnSpc>
                <a:spcPct val="75000"/>
              </a:lnSpc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Понятие «Критические акушерские состояния»:</a:t>
            </a:r>
          </a:p>
          <a:p>
            <a:pPr algn="ctr" eaLnBrk="1" hangingPunct="1">
              <a:lnSpc>
                <a:spcPct val="90000"/>
              </a:lnSpc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  это - не сумма всех случаев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преэклампсии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эклампсии, сепсиса и акушерских кровотечений</a:t>
            </a:r>
          </a:p>
          <a:p>
            <a:pPr algn="ctr" eaLnBrk="1" hangingPunct="1">
              <a:lnSpc>
                <a:spcPct val="90000"/>
              </a:lnSpc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из ФСН № 32, </a:t>
            </a:r>
            <a:endParaRPr lang="ru-RU" sz="1600" b="1" i="1" dirty="0" smtClean="0">
              <a:latin typeface="Times New Roman" pitchFamily="18" charset="0"/>
              <a:cs typeface="Times New Roman" pitchFamily="18" charset="0"/>
            </a:endParaRPr>
          </a:p>
          <a:p>
            <a:pPr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а случаи отобранные, с наиболее  тяжелыми проявлениями,  нарушениями  жизненно важных функций, требующие специальных мер  реанимации и выхаживания, применения ИВЛ, трансфузии крови, вазоактивных препаратов, гемодиализа,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гистерэктомии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ctr" eaLnBrk="1" hangingPunct="1">
              <a:lnSpc>
                <a:spcPct val="80000"/>
              </a:lnSpc>
              <a:buFont typeface="Arial" charset="0"/>
              <a:buNone/>
            </a:pPr>
            <a:endParaRPr lang="ru-RU" sz="2400" b="1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80000"/>
              </a:lnSpc>
            </a:pPr>
            <a:endParaRPr lang="ru-RU" sz="2800" dirty="0" smtClean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Заголовок 1"/>
          <p:cNvSpPr>
            <a:spLocks noGrp="1"/>
          </p:cNvSpPr>
          <p:nvPr>
            <p:ph type="title" idx="4294967295"/>
          </p:nvPr>
        </p:nvSpPr>
        <p:spPr>
          <a:xfrm>
            <a:off x="0" y="188913"/>
            <a:ext cx="9144000" cy="777875"/>
          </a:xfrm>
        </p:spPr>
        <p:txBody>
          <a:bodyPr/>
          <a:lstStyle/>
          <a:p>
            <a:pPr eaLnBrk="1" hangingPunct="1"/>
            <a:r>
              <a:rPr lang="ru-RU" sz="3500" b="1" smtClean="0">
                <a:latin typeface="Times New Roman" pitchFamily="18" charset="0"/>
                <a:cs typeface="Times New Roman" pitchFamily="18" charset="0"/>
              </a:rPr>
              <a:t>Учет акушерских операций (стр. 8-8.5.1)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467544" y="1268413"/>
            <a:ext cx="7762056" cy="5400675"/>
          </a:xfrm>
        </p:spPr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Строка 8 вкладыша № 232 содержит все акушерские операции с 22 недель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в акушерских стационарах. Учет операций должен проводиться единообразно в ФСН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№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14 и во вкладыше № 232.</a:t>
            </a:r>
          </a:p>
          <a:p>
            <a:pPr eaLnBrk="1" hangingPunct="1">
              <a:lnSpc>
                <a:spcPct val="80000"/>
              </a:lnSpc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Необходимо сравнивать данные вкладыша №  232: 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- стр. 8.1. и  ф. №14.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4000 стр. 14.4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3.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8.2.  и ф. № 14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4000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14.2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3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8.3. и ф. № 14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4000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14.3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3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8.4.и ф № 14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14.7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3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8.5. и ф.№14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4000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14.8</a:t>
            </a:r>
          </a:p>
          <a:p>
            <a:pPr eaLnBrk="1" hangingPunct="1">
              <a:lnSpc>
                <a:spcPct val="80000"/>
              </a:lnSpc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Во вкладыше № 232  строки 8.1.1.и 8.5.1 (сроки 22-27 недель) не имеют аналогов в ф. № 14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4000.</a:t>
            </a:r>
          </a:p>
          <a:p>
            <a:pPr eaLnBrk="1" hangingPunct="1">
              <a:lnSpc>
                <a:spcPct val="80000"/>
              </a:lnSpc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Число операций в строках ф. № 14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4000 может быть больше, чем во вкладыше за счет операций, проведенных вне акушерского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стационара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 smtClean="0">
                <a:latin typeface="Times New Roman" pitchFamily="18" charset="0"/>
              </a:rPr>
              <a:t>Вызовы бригад реанимационной помощи (стр. 11-11.3)</a:t>
            </a:r>
          </a:p>
        </p:txBody>
      </p:sp>
      <p:sp>
        <p:nvSpPr>
          <p:cNvPr id="69635" name="Rectangle 3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404864"/>
          </a:xfrm>
        </p:spPr>
        <p:txBody>
          <a:bodyPr/>
          <a:lstStyle/>
          <a:p>
            <a:pPr>
              <a:buFont typeface="Arial" charset="0"/>
              <a:buNone/>
            </a:pPr>
            <a:endParaRPr lang="ru-RU" dirty="0" smtClean="0">
              <a:latin typeface="Times New Roman" pitchFamily="18" charset="0"/>
            </a:endParaRPr>
          </a:p>
          <a:p>
            <a:pPr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Учитывается число выездов реанимационных бригад на 1 уровень (гр. 5), на 2 уровень (гр.6), на 3 уровень (гр. 7).</a:t>
            </a:r>
          </a:p>
          <a:p>
            <a:pPr>
              <a:buFont typeface="Arial" charset="0"/>
              <a:buNone/>
            </a:pPr>
            <a:endParaRPr lang="ru-RU" dirty="0" smtClean="0">
              <a:latin typeface="Times New Roman" pitchFamily="18" charset="0"/>
            </a:endParaRPr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3079589"/>
            <a:ext cx="9289315" cy="2069464"/>
          </a:xfrm>
          <a:prstGeom prst="rect">
            <a:avLst/>
          </a:prstGeom>
        </p:spPr>
      </p:pic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/>
          </p:cNvSpPr>
          <p:nvPr>
            <p:ph type="title" idx="4294967295"/>
          </p:nvPr>
        </p:nvSpPr>
        <p:spPr>
          <a:xfrm>
            <a:off x="1835696" y="260648"/>
            <a:ext cx="5601816" cy="720378"/>
          </a:xfrm>
        </p:spPr>
        <p:txBody>
          <a:bodyPr/>
          <a:lstStyle/>
          <a:p>
            <a:r>
              <a:rPr lang="ru-RU" sz="3600" dirty="0" err="1" smtClean="0">
                <a:latin typeface="Times New Roman" pitchFamily="18" charset="0"/>
              </a:rPr>
              <a:t>Межформенный</a:t>
            </a:r>
            <a:r>
              <a:rPr lang="ru-RU" sz="3600" dirty="0" smtClean="0">
                <a:latin typeface="Times New Roman" pitchFamily="18" charset="0"/>
              </a:rPr>
              <a:t> контроль</a:t>
            </a:r>
          </a:p>
        </p:txBody>
      </p:sp>
      <p:sp>
        <p:nvSpPr>
          <p:cNvPr id="45059" name="Rectangle 3"/>
          <p:cNvSpPr>
            <a:spLocks noGrp="1"/>
          </p:cNvSpPr>
          <p:nvPr>
            <p:ph type="body" idx="4294967295"/>
          </p:nvPr>
        </p:nvSpPr>
        <p:spPr>
          <a:xfrm>
            <a:off x="539552" y="1124744"/>
            <a:ext cx="7920880" cy="5256583"/>
          </a:xfrm>
        </p:spPr>
        <p:txBody>
          <a:bodyPr>
            <a:normAutofit/>
          </a:bodyPr>
          <a:lstStyle/>
          <a:p>
            <a:pPr algn="ctr">
              <a:lnSpc>
                <a:spcPct val="15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При сдаче годовых отчетов </a:t>
            </a:r>
            <a:r>
              <a:rPr lang="ru-RU" sz="2400" dirty="0" err="1" smtClean="0">
                <a:latin typeface="Times New Roman" pitchFamily="18" charset="0"/>
              </a:rPr>
              <a:t>межформенных</a:t>
            </a:r>
            <a:r>
              <a:rPr lang="ru-RU" sz="2400" dirty="0" smtClean="0">
                <a:latin typeface="Times New Roman" pitchFamily="18" charset="0"/>
              </a:rPr>
              <a:t> контроль проводится между </a:t>
            </a:r>
            <a:r>
              <a:rPr lang="ru-RU" sz="2400" dirty="0">
                <a:latin typeface="Times New Roman" pitchFamily="18" charset="0"/>
              </a:rPr>
              <a:t>ф</a:t>
            </a:r>
            <a:r>
              <a:rPr lang="ru-RU" sz="2400" dirty="0" smtClean="0">
                <a:latin typeface="Times New Roman" pitchFamily="18" charset="0"/>
              </a:rPr>
              <a:t>ормами № 32 и вкладышем № 232, а также с формами: № 14, № 30, № 47, № 61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3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36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Заголовок 1"/>
          <p:cNvSpPr>
            <a:spLocks noGrp="1"/>
          </p:cNvSpPr>
          <p:nvPr>
            <p:ph type="title"/>
          </p:nvPr>
        </p:nvSpPr>
        <p:spPr>
          <a:xfrm>
            <a:off x="457200" y="692696"/>
            <a:ext cx="8229600" cy="864096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85000"/>
              </a:lnSpc>
            </a:pP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ФСН № 32 – основной источник сведений для оценки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</p:txBody>
      </p:sp>
      <p:sp>
        <p:nvSpPr>
          <p:cNvPr id="17410" name="Содержимое 2"/>
          <p:cNvSpPr>
            <a:spLocks noGrp="1"/>
          </p:cNvSpPr>
          <p:nvPr>
            <p:ph idx="1"/>
          </p:nvPr>
        </p:nvSpPr>
        <p:spPr>
          <a:xfrm>
            <a:off x="323528" y="1628800"/>
            <a:ext cx="8820472" cy="5229200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Рождаемости</a:t>
            </a:r>
          </a:p>
          <a:p>
            <a:pPr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Состояния здоровья женщин и их потомства</a:t>
            </a:r>
          </a:p>
          <a:p>
            <a:pPr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Тенденций улучшения или ухудшения их здоровья во времени </a:t>
            </a:r>
          </a:p>
          <a:p>
            <a:pPr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Смертности и летальности женщин и детей</a:t>
            </a:r>
          </a:p>
          <a:p>
            <a:pPr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Медико-социальной оценки состояния общества</a:t>
            </a:r>
          </a:p>
          <a:p>
            <a:pPr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Правильности  организационных принципов акушерской и </a:t>
            </a:r>
            <a:r>
              <a:rPr lang="ru-RU" sz="1800" dirty="0" err="1" smtClean="0">
                <a:latin typeface="Times New Roman" pitchFamily="18" charset="0"/>
                <a:cs typeface="Times New Roman" pitchFamily="18" charset="0"/>
              </a:rPr>
              <a:t>неонатологической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помощи</a:t>
            </a:r>
          </a:p>
          <a:p>
            <a:pPr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Качества оказываемой медицинской помощи</a:t>
            </a:r>
          </a:p>
          <a:p>
            <a:pPr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Результативности проводимых медико-социальных программ, направленных на увеличение рождаемости, снижение смертности, повышение качества жизни и улучшение здоровья населения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Заголовок 1"/>
          <p:cNvSpPr>
            <a:spLocks noGrp="1"/>
          </p:cNvSpPr>
          <p:nvPr>
            <p:ph type="title" idx="4294967295"/>
          </p:nvPr>
        </p:nvSpPr>
        <p:spPr>
          <a:xfrm>
            <a:off x="409747" y="548680"/>
            <a:ext cx="7834064" cy="404813"/>
          </a:xfrm>
        </p:spPr>
        <p:txBody>
          <a:bodyPr>
            <a:normAutofit/>
          </a:bodyPr>
          <a:lstStyle/>
          <a:p>
            <a:pPr algn="ctr" eaLnBrk="1" hangingPunct="1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№14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409747" y="1196752"/>
            <a:ext cx="8208912" cy="5545038"/>
          </a:xfrm>
        </p:spPr>
        <p:txBody>
          <a:bodyPr rtlCol="0">
            <a:normAutofit/>
          </a:bodyPr>
          <a:lstStyle/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2100 (переводы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новорожденных), 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2200 (умерло 0-168 ч), 2400 (материнская смертность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3000 (заболеваемость и смертность новорожденных в детских стационарах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) </a:t>
            </a:r>
          </a:p>
          <a:p>
            <a:pPr marL="0" indent="0" eaLnBrk="1" fontAlgn="auto" hangingPunct="1">
              <a:lnSpc>
                <a:spcPct val="90000"/>
              </a:lnSpc>
              <a:spcAft>
                <a:spcPts val="0"/>
              </a:spcAft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Учитываются дети, поступившие в отделения детских стационаров или в перинатальные центры из других организаций.</a:t>
            </a:r>
          </a:p>
          <a:p>
            <a:pPr marL="0" indent="0" eaLnBrk="1" fontAlgn="auto" hangingPunct="1">
              <a:lnSpc>
                <a:spcPct val="90000"/>
              </a:lnSpc>
              <a:spcAft>
                <a:spcPts val="0"/>
              </a:spcAft>
              <a:buNone/>
              <a:defRPr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Т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4000, стр.14.0-14.9, гр.3  (акушерские операции)</a:t>
            </a:r>
          </a:p>
          <a:p>
            <a:pPr eaLnBrk="1" fontAlgn="auto" hangingPunct="1">
              <a:lnSpc>
                <a:spcPct val="93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Заголовок 1"/>
          <p:cNvSpPr>
            <a:spLocks noGrp="1"/>
          </p:cNvSpPr>
          <p:nvPr>
            <p:ph type="title" idx="4294967295"/>
          </p:nvPr>
        </p:nvSpPr>
        <p:spPr>
          <a:xfrm>
            <a:off x="395536" y="431899"/>
            <a:ext cx="7834064" cy="404813"/>
          </a:xfrm>
        </p:spPr>
        <p:txBody>
          <a:bodyPr>
            <a:normAutofit/>
          </a:bodyPr>
          <a:lstStyle/>
          <a:p>
            <a:pPr algn="ctr" eaLnBrk="1" hangingPunct="1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№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30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539552" y="980728"/>
            <a:ext cx="8208912" cy="4968552"/>
          </a:xfrm>
        </p:spPr>
        <p:txBody>
          <a:bodyPr rtlCol="0">
            <a:normAutofit fontScale="92500" lnSpcReduction="10000"/>
          </a:bodyPr>
          <a:lstStyle/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Т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2400 (роды на дому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) – необходимо учитывать только роды, которые произошли дома. </a:t>
            </a:r>
          </a:p>
          <a:p>
            <a:pPr marL="0" indent="0" eaLnBrk="1" fontAlgn="auto" hangingPunct="1">
              <a:lnSpc>
                <a:spcPct val="90000"/>
              </a:lnSpc>
              <a:spcAft>
                <a:spcPts val="0"/>
              </a:spcAft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Роды в СМП, на непрофильных койках,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ФАПах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, на улице – не нужно включать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3100, стр. 4 и 5 (койки беременных и рожениц, патологии беременности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) – в случае, если есть расхождения с Вкладышем № 232, необходимо представить объяснения.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5503, стр. 4 и 5; 12 и 13 (патолого-анатомические вскрытия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) – информацию по данной таблице сравниваем с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2245 формы ФСН № 32. При наличии расхождений по вскрытиям мертворожденных (всего и 22-27 недель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), умерших  новорожденных 0-6 суток, родившихся в 22-27 недель) – представить объяснения.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ВАЖНО!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Срок 22-27 недель – это срок до начала 28 недели (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2245 гр. 14)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3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2790944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Заголовок 1"/>
          <p:cNvSpPr>
            <a:spLocks noGrp="1"/>
          </p:cNvSpPr>
          <p:nvPr>
            <p:ph type="title" idx="4294967295"/>
          </p:nvPr>
        </p:nvSpPr>
        <p:spPr>
          <a:xfrm>
            <a:off x="395536" y="188640"/>
            <a:ext cx="7834064" cy="404813"/>
          </a:xfrm>
        </p:spPr>
        <p:txBody>
          <a:bodyPr>
            <a:normAutofit/>
          </a:bodyPr>
          <a:lstStyle/>
          <a:p>
            <a:pPr algn="ctr" eaLnBrk="1" hangingPunct="1"/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395536" y="836712"/>
            <a:ext cx="8208912" cy="5545038"/>
          </a:xfrm>
        </p:spPr>
        <p:txBody>
          <a:bodyPr rtlCol="0">
            <a:normAutofit/>
          </a:bodyPr>
          <a:lstStyle/>
          <a:p>
            <a:pPr algn="ctr"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№47 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0100, стр.21, гр.3 (родильные дома)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0600, стр.15, гр.3 (перинатальные центры)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Табл. 0700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, стр.4 и 5 гр. 11 5 (койки беременных и рожениц, патологии беременности)</a:t>
            </a:r>
          </a:p>
          <a:p>
            <a:pPr algn="ctr" eaLnBrk="1" fontAlgn="auto" hangingPunct="1">
              <a:lnSpc>
                <a:spcPct val="93000"/>
              </a:lnSpc>
              <a:spcAft>
                <a:spcPts val="0"/>
              </a:spcAft>
              <a:buFont typeface="Arial" pitchFamily="34" charset="0"/>
              <a:buNone/>
              <a:defRPr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ctr" eaLnBrk="1" fontAlgn="auto" hangingPunct="1">
              <a:lnSpc>
                <a:spcPct val="93000"/>
              </a:lnSpc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№61 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5000, стр.2 и 25 (роды у женщин с ВИЧ и родившиеся живыми дети у матерей с ВИЧ)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eaLnBrk="1" fontAlgn="auto" hangingPunct="1">
              <a:lnSpc>
                <a:spcPct val="93000"/>
              </a:lnSpc>
              <a:spcAft>
                <a:spcPts val="0"/>
              </a:spcAft>
              <a:buNone/>
              <a:defRPr/>
            </a:pPr>
            <a:r>
              <a:rPr lang="ru-RU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В случае расхождений по контролям, необходимо представить пояснения.</a:t>
            </a:r>
            <a:endParaRPr lang="ru-RU" dirty="0" smtClean="0">
              <a:solidFill>
                <a:schemeClr val="accent1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>
              <a:solidFill>
                <a:schemeClr val="accent1">
                  <a:lumMod val="75000"/>
                </a:schemeClr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2336698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/>
          </p:cNvSpPr>
          <p:nvPr>
            <p:ph type="title" idx="4294967295"/>
          </p:nvPr>
        </p:nvSpPr>
        <p:spPr>
          <a:xfrm>
            <a:off x="914400" y="260350"/>
            <a:ext cx="8229600" cy="864394"/>
          </a:xfrm>
        </p:spPr>
        <p:txBody>
          <a:bodyPr/>
          <a:lstStyle/>
          <a:p>
            <a:r>
              <a:rPr lang="ru-RU" sz="3600" dirty="0" smtClean="0">
                <a:latin typeface="Times New Roman" pitchFamily="18" charset="0"/>
              </a:rPr>
              <a:t>Дополнительная информация</a:t>
            </a:r>
          </a:p>
        </p:txBody>
      </p:sp>
      <p:sp>
        <p:nvSpPr>
          <p:cNvPr id="46083" name="Rectangle 3"/>
          <p:cNvSpPr>
            <a:spLocks noGrp="1"/>
          </p:cNvSpPr>
          <p:nvPr>
            <p:ph type="body" idx="4294967295"/>
          </p:nvPr>
        </p:nvSpPr>
        <p:spPr>
          <a:xfrm>
            <a:off x="914400" y="1772816"/>
            <a:ext cx="7185992" cy="3528392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dirty="0" smtClean="0">
                <a:latin typeface="Times New Roman" pitchFamily="18" charset="0"/>
              </a:rPr>
              <a:t> Дети</a:t>
            </a:r>
            <a:r>
              <a:rPr lang="ru-RU" dirty="0" smtClean="0">
                <a:latin typeface="Times New Roman" pitchFamily="18" charset="0"/>
              </a:rPr>
              <a:t>, родившиеся на сроке </a:t>
            </a:r>
            <a:r>
              <a:rPr lang="ru-RU" dirty="0" err="1" smtClean="0">
                <a:latin typeface="Times New Roman" pitchFamily="18" charset="0"/>
              </a:rPr>
              <a:t>гестации</a:t>
            </a:r>
            <a:r>
              <a:rPr lang="ru-RU" dirty="0" smtClean="0">
                <a:latin typeface="Times New Roman" pitchFamily="18" charset="0"/>
              </a:rPr>
              <a:t> 22 недели и более, с массой тела менее 500 г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endParaRPr lang="ru-RU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dirty="0" smtClean="0">
                <a:latin typeface="Times New Roman" pitchFamily="18" charset="0"/>
              </a:rPr>
              <a:t> Сведения </a:t>
            </a:r>
            <a:r>
              <a:rPr lang="ru-RU" dirty="0" smtClean="0">
                <a:latin typeface="Times New Roman" pitchFamily="18" charset="0"/>
              </a:rPr>
              <a:t>о материнской смертности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endParaRPr lang="ru-RU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dirty="0" smtClean="0">
                <a:latin typeface="Times New Roman" pitchFamily="18" charset="0"/>
              </a:rPr>
              <a:t> Сведения </a:t>
            </a:r>
            <a:r>
              <a:rPr lang="ru-RU" dirty="0" smtClean="0">
                <a:latin typeface="Times New Roman" pitchFamily="18" charset="0"/>
              </a:rPr>
              <a:t>о родах вне родильного отделения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endParaRPr lang="ru-RU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dirty="0" smtClean="0">
                <a:latin typeface="Times New Roman" pitchFamily="18" charset="0"/>
              </a:rPr>
              <a:t> Сведения </a:t>
            </a:r>
            <a:r>
              <a:rPr lang="ru-RU" dirty="0" smtClean="0">
                <a:latin typeface="Times New Roman" pitchFamily="18" charset="0"/>
              </a:rPr>
              <a:t>о переводах </a:t>
            </a:r>
            <a:r>
              <a:rPr lang="ru-RU" dirty="0" smtClean="0">
                <a:latin typeface="Times New Roman" pitchFamily="18" charset="0"/>
              </a:rPr>
              <a:t>новорожденных</a:t>
            </a:r>
            <a:endParaRPr lang="ru-RU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74489" y="287339"/>
            <a:ext cx="8893175" cy="765398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85000"/>
              </a:lnSpc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Сведения о новорожденных массой тела менее 500 г при сроке </a:t>
            </a:r>
            <a:r>
              <a:rPr lang="ru-RU" sz="3600" b="1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22 и более недель: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0825" y="1124745"/>
            <a:ext cx="8642350" cy="5328592"/>
          </a:xfrm>
        </p:spPr>
        <p:txBody>
          <a:bodyPr>
            <a:normAutofit fontScale="92500" lnSpcReduction="20000"/>
          </a:bodyPr>
          <a:lstStyle/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Территория, Село-город. </a:t>
            </a:r>
            <a:endParaRPr lang="ru-RU" dirty="0"/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Уровень учреждения, где произошли роды</a:t>
            </a:r>
            <a:endParaRPr lang="ru-RU" dirty="0"/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Возраст матери</a:t>
            </a:r>
            <a:endParaRPr lang="ru-RU" dirty="0"/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Беременность и роды по счету </a:t>
            </a:r>
            <a:endParaRPr lang="ru-RU" dirty="0"/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Репродуктивное здоровье матери: </a:t>
            </a:r>
            <a:r>
              <a:rPr lang="ru-RU" dirty="0"/>
              <a:t>Бесплодие, ЭКО, Неразвивающаяся </a:t>
            </a:r>
            <a:r>
              <a:rPr lang="ru-RU" dirty="0" smtClean="0"/>
              <a:t>беременность, привычные </a:t>
            </a:r>
            <a:r>
              <a:rPr lang="ru-RU" dirty="0"/>
              <a:t>выкидыши, внематочная беременность. Воспалительные </a:t>
            </a:r>
            <a:r>
              <a:rPr lang="ru-RU" dirty="0" smtClean="0"/>
              <a:t>заболевания гениталий</a:t>
            </a:r>
            <a:r>
              <a:rPr lang="ru-RU" dirty="0"/>
              <a:t>, наличие кист, миомы матки, </a:t>
            </a:r>
            <a:r>
              <a:rPr lang="ru-RU" dirty="0" err="1"/>
              <a:t>эндометриоза</a:t>
            </a:r>
            <a:endParaRPr lang="ru-RU" dirty="0"/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Кесарево сечение в анамнезе</a:t>
            </a:r>
            <a:endParaRPr lang="ru-RU" dirty="0"/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Рождение недоношенных и мертворожденных детей</a:t>
            </a:r>
            <a:endParaRPr lang="ru-RU" dirty="0"/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Течение данной беременности</a:t>
            </a:r>
            <a:r>
              <a:rPr lang="ru-RU" dirty="0"/>
              <a:t>: Многоплодие (БХБА, МХБА), Многоводие, маловодие</a:t>
            </a:r>
            <a:r>
              <a:rPr lang="ru-RU" dirty="0" smtClean="0"/>
              <a:t>, </a:t>
            </a:r>
            <a:r>
              <a:rPr lang="ru-RU" dirty="0" err="1" smtClean="0"/>
              <a:t>ангидроз</a:t>
            </a:r>
            <a:r>
              <a:rPr lang="ru-RU" dirty="0"/>
              <a:t>, угроза прерывания беременности</a:t>
            </a:r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Срок </a:t>
            </a:r>
            <a:r>
              <a:rPr lang="ru-RU" b="1" dirty="0" err="1"/>
              <a:t>гестации</a:t>
            </a:r>
            <a:r>
              <a:rPr lang="ru-RU" b="1" dirty="0"/>
              <a:t> на момент рождения</a:t>
            </a:r>
            <a:endParaRPr lang="ru-RU" dirty="0"/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Масса и длина тела ребенка, </a:t>
            </a:r>
            <a:endParaRPr lang="ru-RU" dirty="0"/>
          </a:p>
          <a:p>
            <a:pPr marL="457200" lvl="0" indent="-457200">
              <a:buFont typeface="+mj-lt"/>
              <a:buAutoNum type="arabicPeriod"/>
            </a:pPr>
            <a:r>
              <a:rPr lang="ru-RU" b="1" dirty="0"/>
              <a:t> </a:t>
            </a:r>
            <a:r>
              <a:rPr lang="ru-RU" b="1" dirty="0" smtClean="0"/>
              <a:t>Пол</a:t>
            </a:r>
            <a:endParaRPr lang="ru-RU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74489" y="287339"/>
            <a:ext cx="8893175" cy="765398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85000"/>
              </a:lnSpc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Сведения о новорожденных массой тела менее 500 г при сроке </a:t>
            </a:r>
            <a:r>
              <a:rPr lang="ru-RU" sz="3600" b="1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22 и более недель: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0825" y="1124745"/>
            <a:ext cx="8642350" cy="5328592"/>
          </a:xfrm>
        </p:spPr>
        <p:txBody>
          <a:bodyPr>
            <a:normAutofit fontScale="92500" lnSpcReduction="20000"/>
          </a:bodyPr>
          <a:lstStyle/>
          <a:p>
            <a:pPr marL="457200" lvl="0" indent="-457200">
              <a:buFont typeface="+mj-lt"/>
              <a:buAutoNum type="arabicPeriod" startAt="12"/>
            </a:pPr>
            <a:r>
              <a:rPr lang="ru-RU" b="1" dirty="0" err="1" smtClean="0"/>
              <a:t>Фетоплацентарная</a:t>
            </a:r>
            <a:r>
              <a:rPr lang="ru-RU" b="1" dirty="0" smtClean="0"/>
              <a:t> </a:t>
            </a:r>
            <a:r>
              <a:rPr lang="ru-RU" b="1" dirty="0"/>
              <a:t>недостаточность (</a:t>
            </a:r>
            <a:r>
              <a:rPr lang="ru-RU" dirty="0"/>
              <a:t>компенсированная, декомпенсированная</a:t>
            </a:r>
            <a:r>
              <a:rPr lang="ru-RU" b="1" dirty="0"/>
              <a:t>)</a:t>
            </a:r>
            <a:endParaRPr lang="ru-RU" dirty="0"/>
          </a:p>
          <a:p>
            <a:pPr marL="457200" lvl="0" indent="-457200">
              <a:buFont typeface="+mj-lt"/>
              <a:buAutoNum type="arabicPeriod" startAt="12"/>
            </a:pPr>
            <a:r>
              <a:rPr lang="ru-RU" b="1" dirty="0"/>
              <a:t>Хронические воспалительные очаги (</a:t>
            </a:r>
            <a:r>
              <a:rPr lang="ru-RU" dirty="0"/>
              <a:t>хр. тонзиллит, пиелит-пиелонефрит и др.)</a:t>
            </a:r>
          </a:p>
          <a:p>
            <a:pPr marL="457200" lvl="0" indent="-457200">
              <a:buFont typeface="+mj-lt"/>
              <a:buAutoNum type="arabicPeriod" startAt="12"/>
            </a:pPr>
            <a:r>
              <a:rPr lang="ru-RU" b="1" dirty="0"/>
              <a:t>Носительство патогенной флоры</a:t>
            </a:r>
            <a:endParaRPr lang="ru-RU" dirty="0"/>
          </a:p>
          <a:p>
            <a:pPr marL="457200" lvl="0" indent="-457200">
              <a:buFont typeface="+mj-lt"/>
              <a:buAutoNum type="arabicPeriod" startAt="12"/>
            </a:pPr>
            <a:r>
              <a:rPr lang="ru-RU" b="1" dirty="0" err="1"/>
              <a:t>Экстрагенитальная</a:t>
            </a:r>
            <a:r>
              <a:rPr lang="ru-RU" b="1" dirty="0"/>
              <a:t> патология (</a:t>
            </a:r>
            <a:r>
              <a:rPr lang="ru-RU" dirty="0"/>
              <a:t>диабет, анемия, патология щитовидной железы, </a:t>
            </a:r>
            <a:r>
              <a:rPr lang="ru-RU" dirty="0" err="1" smtClean="0"/>
              <a:t>варикоз</a:t>
            </a:r>
            <a:r>
              <a:rPr lang="ru-RU" dirty="0"/>
              <a:t>, гипертензия- </a:t>
            </a:r>
            <a:r>
              <a:rPr lang="ru-RU" dirty="0" err="1"/>
              <a:t>преэклампся</a:t>
            </a:r>
            <a:r>
              <a:rPr lang="ru-RU" dirty="0"/>
              <a:t>- эклампсия, нарушение свертываемости крови,  другое)</a:t>
            </a:r>
          </a:p>
          <a:p>
            <a:pPr marL="457200" lvl="0" indent="-457200">
              <a:buFont typeface="+mj-lt"/>
              <a:buAutoNum type="arabicPeriod" startAt="12"/>
            </a:pPr>
            <a:r>
              <a:rPr lang="ru-RU" b="1" dirty="0"/>
              <a:t>Острые инфекции в течение данной беременности</a:t>
            </a:r>
            <a:endParaRPr lang="ru-RU" dirty="0"/>
          </a:p>
          <a:p>
            <a:pPr marL="457200" lvl="0" indent="-457200">
              <a:buFont typeface="+mj-lt"/>
              <a:buAutoNum type="arabicPeriod" startAt="12"/>
            </a:pPr>
            <a:r>
              <a:rPr lang="ru-RU" b="1" dirty="0"/>
              <a:t>Отягчающие медико-</a:t>
            </a:r>
            <a:r>
              <a:rPr lang="ru-RU" b="1" dirty="0" err="1"/>
              <a:t>соцальные</a:t>
            </a:r>
            <a:r>
              <a:rPr lang="ru-RU" b="1" dirty="0"/>
              <a:t> обстоятельства: </a:t>
            </a:r>
            <a:r>
              <a:rPr lang="ru-RU" dirty="0"/>
              <a:t>ВИЧ-инфекция, </a:t>
            </a:r>
            <a:r>
              <a:rPr lang="ru-RU" dirty="0" smtClean="0"/>
              <a:t>гепатит, алкоголизация</a:t>
            </a:r>
            <a:r>
              <a:rPr lang="ru-RU" dirty="0"/>
              <a:t>, наркомания, сифилис, неполная семья, безработная</a:t>
            </a:r>
            <a:r>
              <a:rPr lang="ru-RU" b="1" dirty="0"/>
              <a:t> </a:t>
            </a:r>
            <a:endParaRPr lang="ru-RU" dirty="0"/>
          </a:p>
          <a:p>
            <a:pPr marL="457200" lvl="0" indent="-457200">
              <a:buFont typeface="+mj-lt"/>
              <a:buAutoNum type="arabicPeriod" startAt="12"/>
            </a:pPr>
            <a:r>
              <a:rPr lang="ru-RU" b="1" dirty="0"/>
              <a:t>Течение данных родов (</a:t>
            </a:r>
            <a:r>
              <a:rPr lang="ru-RU" dirty="0"/>
              <a:t>без осложнений</a:t>
            </a:r>
            <a:r>
              <a:rPr lang="ru-RU" b="1" dirty="0"/>
              <a:t>, </a:t>
            </a:r>
            <a:r>
              <a:rPr lang="ru-RU" dirty="0"/>
              <a:t>кровотечение, септические проявления </a:t>
            </a:r>
            <a:r>
              <a:rPr lang="ru-RU" dirty="0" smtClean="0"/>
              <a:t>у матери</a:t>
            </a:r>
            <a:r>
              <a:rPr lang="ru-RU" dirty="0"/>
              <a:t>, гипоксия-асфиксия плода)</a:t>
            </a:r>
          </a:p>
          <a:p>
            <a:pPr marL="457200" lvl="0" indent="-457200">
              <a:buFont typeface="+mj-lt"/>
              <a:buAutoNum type="arabicPeriod" startAt="12"/>
            </a:pPr>
            <a:r>
              <a:rPr lang="ru-RU" b="1" dirty="0"/>
              <a:t>Патологические проявления у ребенка (</a:t>
            </a:r>
            <a:r>
              <a:rPr lang="ru-RU" dirty="0"/>
              <a:t>респираторные, церебральные: ВЖК</a:t>
            </a:r>
            <a:r>
              <a:rPr lang="ru-RU" dirty="0" smtClean="0"/>
              <a:t>.  род</a:t>
            </a:r>
            <a:r>
              <a:rPr lang="ru-RU" dirty="0"/>
              <a:t>. травма; инфицирование, врожденные аномалии и другое)</a:t>
            </a:r>
          </a:p>
          <a:p>
            <a:pPr marL="457200" indent="-457200">
              <a:buFont typeface="+mj-lt"/>
              <a:buAutoNum type="arabicPeriod" startAt="12"/>
            </a:pPr>
            <a:r>
              <a:rPr lang="ru-RU" b="1" dirty="0" smtClean="0"/>
              <a:t>Исходы</a:t>
            </a:r>
            <a:r>
              <a:rPr lang="ru-RU" b="1" dirty="0"/>
              <a:t>: </a:t>
            </a:r>
            <a:r>
              <a:rPr lang="ru-RU" b="1" dirty="0" smtClean="0"/>
              <a:t>родился </a:t>
            </a:r>
            <a:r>
              <a:rPr lang="ru-RU" b="1" dirty="0"/>
              <a:t>живым (умер в первые 24ч., 168 ч., после 168 ч.) – </a:t>
            </a:r>
            <a:r>
              <a:rPr lang="ru-RU" b="1" dirty="0" smtClean="0"/>
              <a:t>родился </a:t>
            </a:r>
            <a:r>
              <a:rPr lang="ru-RU" b="1" dirty="0"/>
              <a:t>мертвым (</a:t>
            </a:r>
            <a:r>
              <a:rPr lang="ru-RU" dirty="0"/>
              <a:t>умер </a:t>
            </a:r>
            <a:r>
              <a:rPr lang="ru-RU" dirty="0" err="1"/>
              <a:t>антенатально</a:t>
            </a:r>
            <a:r>
              <a:rPr lang="ru-RU" dirty="0"/>
              <a:t>, </a:t>
            </a:r>
            <a:r>
              <a:rPr lang="ru-RU" dirty="0" err="1"/>
              <a:t>интранатально</a:t>
            </a:r>
            <a:r>
              <a:rPr lang="ru-RU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47553367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Заголовок 1"/>
          <p:cNvSpPr>
            <a:spLocks noGrp="1"/>
          </p:cNvSpPr>
          <p:nvPr>
            <p:ph type="title"/>
          </p:nvPr>
        </p:nvSpPr>
        <p:spPr>
          <a:xfrm>
            <a:off x="12738" y="188640"/>
            <a:ext cx="9144000" cy="360040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75000"/>
              </a:lnSpc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Сведения по случаю материнской смерти</a:t>
            </a:r>
            <a:endParaRPr lang="ru-RU" sz="3600" b="1" dirty="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388" y="548680"/>
            <a:ext cx="8857108" cy="5760641"/>
          </a:xfrm>
        </p:spPr>
        <p:txBody>
          <a:bodyPr>
            <a:noAutofit/>
          </a:bodyPr>
          <a:lstStyle/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Территория, Село-город:</a:t>
            </a:r>
            <a:endParaRPr lang="ru-RU" sz="1600" dirty="0"/>
          </a:p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Уровень медицинской организации, где наблюдалась женщина</a:t>
            </a:r>
            <a:endParaRPr lang="ru-RU" sz="1600" dirty="0"/>
          </a:p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Уровень медицинской организации, где проходили роды</a:t>
            </a:r>
            <a:endParaRPr lang="ru-RU" sz="1600" dirty="0"/>
          </a:p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Роды: </a:t>
            </a:r>
            <a:r>
              <a:rPr lang="ru-RU" sz="1600" dirty="0"/>
              <a:t>на непрофильных койках, вне лечебного учреждения: на дому, в  транспорте </a:t>
            </a:r>
          </a:p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Возраст  женщины</a:t>
            </a:r>
            <a:r>
              <a:rPr lang="ru-RU" sz="1600" b="1" dirty="0" smtClean="0"/>
              <a:t>,</a:t>
            </a:r>
            <a:endParaRPr lang="ru-RU" sz="1600" dirty="0"/>
          </a:p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Регистрация брака (</a:t>
            </a:r>
            <a:r>
              <a:rPr lang="ru-RU" sz="1600" dirty="0"/>
              <a:t>да-нет)</a:t>
            </a:r>
          </a:p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Беременность и роды по счету</a:t>
            </a:r>
            <a:endParaRPr lang="ru-RU" sz="1600" dirty="0"/>
          </a:p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Срок </a:t>
            </a:r>
            <a:r>
              <a:rPr lang="ru-RU" sz="1600" b="1" dirty="0" err="1"/>
              <a:t>гестации</a:t>
            </a:r>
            <a:r>
              <a:rPr lang="ru-RU" sz="1600" b="1" dirty="0"/>
              <a:t> на момент родов</a:t>
            </a:r>
            <a:endParaRPr lang="ru-RU" sz="1600" dirty="0"/>
          </a:p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Анамнез</a:t>
            </a:r>
            <a:r>
              <a:rPr lang="ru-RU" sz="1600" dirty="0"/>
              <a:t>: аборты, </a:t>
            </a:r>
            <a:r>
              <a:rPr lang="ru-RU" sz="1600" dirty="0" err="1"/>
              <a:t>истмико</a:t>
            </a:r>
            <a:r>
              <a:rPr lang="ru-RU" sz="1600" dirty="0"/>
              <a:t>-цервикальная недостаточность, </a:t>
            </a:r>
            <a:r>
              <a:rPr lang="ru-RU" sz="1600" dirty="0" smtClean="0"/>
              <a:t>ЭКО, привычные </a:t>
            </a:r>
            <a:r>
              <a:rPr lang="ru-RU" sz="1600" dirty="0"/>
              <a:t>выкидыши, неразвивающаяся беременность, рождение  недоношенных  и мертворожденных  детей, кесарево сечение в анамнезе.</a:t>
            </a:r>
          </a:p>
          <a:p>
            <a:pPr marL="457200" lvl="0" indent="-457200">
              <a:buFont typeface="+mj-lt"/>
              <a:buAutoNum type="arabicPeriod"/>
            </a:pPr>
            <a:r>
              <a:rPr lang="ru-RU" sz="1600" b="1" dirty="0"/>
              <a:t>Гинекологическая патология (</a:t>
            </a:r>
            <a:r>
              <a:rPr lang="ru-RU" sz="1600" dirty="0"/>
              <a:t>аномалии, воспалительные и пролиферативные процессы</a:t>
            </a:r>
            <a:r>
              <a:rPr lang="ru-RU" sz="1600" dirty="0" smtClean="0"/>
              <a:t>) </a:t>
            </a:r>
          </a:p>
          <a:p>
            <a:pPr marL="457200" lvl="0" indent="-457200">
              <a:buFont typeface="+mj-lt"/>
              <a:buAutoNum type="arabicPeriod" startAt="11"/>
            </a:pPr>
            <a:r>
              <a:rPr lang="ru-RU" sz="1600" b="1" dirty="0"/>
              <a:t>Хр. воспалительные заболевания, носительство патогенной флоры</a:t>
            </a:r>
            <a:endParaRPr lang="ru-RU" sz="1600" dirty="0"/>
          </a:p>
          <a:p>
            <a:pPr marL="457200" lvl="0" indent="-457200">
              <a:buFont typeface="+mj-lt"/>
              <a:buAutoNum type="arabicPeriod" startAt="11"/>
            </a:pPr>
            <a:r>
              <a:rPr lang="ru-RU" sz="1600" b="1" dirty="0" err="1"/>
              <a:t>Экстрагенитальная</a:t>
            </a:r>
            <a:r>
              <a:rPr lang="ru-RU" sz="1600" b="1" dirty="0"/>
              <a:t> патология</a:t>
            </a:r>
            <a:r>
              <a:rPr lang="ru-RU" sz="1600" dirty="0"/>
              <a:t>: диабет, </a:t>
            </a:r>
            <a:r>
              <a:rPr lang="ru-RU" sz="1600" dirty="0" err="1"/>
              <a:t>варикоз</a:t>
            </a:r>
            <a:r>
              <a:rPr lang="ru-RU" sz="1600" dirty="0"/>
              <a:t>, онкология, туберкулез, хронические инфекционные очаги (тонзиллит, тромбофлебит,  пиелонефрит, гепатит и пр.), анемия, тромбоцитопения</a:t>
            </a:r>
          </a:p>
          <a:p>
            <a:pPr marL="0" lvl="0" indent="0">
              <a:buNone/>
            </a:pPr>
            <a:r>
              <a:rPr lang="ru-RU" sz="1600" b="1" dirty="0"/>
              <a:t> </a:t>
            </a:r>
            <a:endParaRPr lang="ru-RU" sz="16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Заголовок 1"/>
          <p:cNvSpPr>
            <a:spLocks noGrp="1"/>
          </p:cNvSpPr>
          <p:nvPr>
            <p:ph type="title"/>
          </p:nvPr>
        </p:nvSpPr>
        <p:spPr>
          <a:xfrm>
            <a:off x="12738" y="188640"/>
            <a:ext cx="9144000" cy="360040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75000"/>
              </a:lnSpc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Сведения по случаю материнской смерти</a:t>
            </a:r>
            <a:endParaRPr lang="ru-RU" sz="3600" b="1" dirty="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79874" y="587909"/>
            <a:ext cx="8857108" cy="6120680"/>
          </a:xfrm>
        </p:spPr>
        <p:txBody>
          <a:bodyPr>
            <a:noAutofit/>
          </a:bodyPr>
          <a:lstStyle/>
          <a:p>
            <a:pPr marL="457200" indent="-457200">
              <a:buFont typeface="+mj-lt"/>
              <a:buAutoNum type="arabicPeriod" startAt="13"/>
            </a:pPr>
            <a:r>
              <a:rPr lang="ru-RU" sz="1600" b="1" dirty="0"/>
              <a:t>Отягчающие обстоятельства</a:t>
            </a:r>
            <a:r>
              <a:rPr lang="ru-RU" sz="1600" dirty="0"/>
              <a:t>: ВИЧ, гепатит С,В, алкоголизм, наркотизация, низкий социальный  статус</a:t>
            </a:r>
          </a:p>
          <a:p>
            <a:pPr marL="457200" lvl="0" indent="-457200">
              <a:buFont typeface="+mj-lt"/>
              <a:buAutoNum type="arabicPeriod" startAt="13"/>
            </a:pPr>
            <a:r>
              <a:rPr lang="ru-RU" sz="1600" b="1" dirty="0" smtClean="0"/>
              <a:t>Осложнения </a:t>
            </a:r>
            <a:r>
              <a:rPr lang="ru-RU" sz="1600" b="1" dirty="0"/>
              <a:t>данной беременности</a:t>
            </a:r>
            <a:r>
              <a:rPr lang="ru-RU" sz="1600" dirty="0"/>
              <a:t>: внематочная </a:t>
            </a:r>
            <a:r>
              <a:rPr lang="ru-RU" sz="1600" dirty="0" err="1"/>
              <a:t>бер</a:t>
            </a:r>
            <a:r>
              <a:rPr lang="ru-RU" sz="1600" dirty="0"/>
              <a:t>., угроза прерывания, </a:t>
            </a:r>
            <a:r>
              <a:rPr lang="ru-RU" sz="1600" dirty="0" err="1"/>
              <a:t>фетоплацентарная</a:t>
            </a:r>
            <a:r>
              <a:rPr lang="ru-RU" sz="1600" dirty="0"/>
              <a:t> недостаточность (компенсированная.-декомпенсированная.),   </a:t>
            </a:r>
            <a:r>
              <a:rPr lang="ru-RU" sz="1600" dirty="0" err="1"/>
              <a:t>преэклампсия</a:t>
            </a:r>
            <a:r>
              <a:rPr lang="ru-RU" sz="1600" dirty="0"/>
              <a:t>-эклампсия, острые заболевания при беременности, мало- и многоводие,  многоплодие.</a:t>
            </a:r>
          </a:p>
          <a:p>
            <a:pPr marL="457200" lvl="0" indent="-457200">
              <a:buFont typeface="+mj-lt"/>
              <a:buAutoNum type="arabicPeriod" startAt="13"/>
            </a:pPr>
            <a:r>
              <a:rPr lang="ru-RU" sz="1600" b="1" dirty="0"/>
              <a:t>Вид </a:t>
            </a:r>
            <a:r>
              <a:rPr lang="ru-RU" sz="1600" b="1" dirty="0" err="1"/>
              <a:t>родоразрешения</a:t>
            </a:r>
            <a:r>
              <a:rPr lang="ru-RU" sz="1600" b="1" dirty="0"/>
              <a:t>:</a:t>
            </a:r>
            <a:r>
              <a:rPr lang="ru-RU" sz="1600" dirty="0"/>
              <a:t> кесарево сечение (срочное, плановое), вакуум-</a:t>
            </a:r>
            <a:r>
              <a:rPr lang="ru-RU" sz="1600" dirty="0" err="1"/>
              <a:t>экстрация</a:t>
            </a:r>
            <a:r>
              <a:rPr lang="ru-RU" sz="1600" dirty="0"/>
              <a:t> и другое</a:t>
            </a:r>
          </a:p>
          <a:p>
            <a:pPr marL="457200" lvl="0" indent="-457200">
              <a:buFont typeface="+mj-lt"/>
              <a:buAutoNum type="arabicPeriod" startAt="13"/>
            </a:pPr>
            <a:r>
              <a:rPr lang="ru-RU" sz="1600" b="1" dirty="0"/>
              <a:t>Осложнения родов:</a:t>
            </a:r>
            <a:r>
              <a:rPr lang="ru-RU" sz="1600" dirty="0"/>
              <a:t> преждевременное отхождение околоплодных вод, дородовое кровотечение, преждевременная  отслойка плаценты, крупный плод, узкий таз, послеродовое гипотоническое кровотечение, прочее</a:t>
            </a:r>
          </a:p>
          <a:p>
            <a:pPr marL="457200" lvl="0" indent="-457200">
              <a:buFont typeface="+mj-lt"/>
              <a:buAutoNum type="arabicPeriod" startAt="13"/>
            </a:pPr>
            <a:r>
              <a:rPr lang="ru-RU" sz="1600" b="1" dirty="0"/>
              <a:t>Операции:</a:t>
            </a:r>
            <a:r>
              <a:rPr lang="ru-RU" sz="1600" dirty="0"/>
              <a:t> экстирпации матки и </a:t>
            </a:r>
            <a:r>
              <a:rPr lang="ru-RU" sz="1600" dirty="0" smtClean="0"/>
              <a:t>другое</a:t>
            </a:r>
          </a:p>
          <a:p>
            <a:pPr marL="457200" indent="-457200">
              <a:buFont typeface="+mj-lt"/>
              <a:buAutoNum type="arabicPeriod" startAt="13"/>
            </a:pPr>
            <a:r>
              <a:rPr lang="ru-RU" sz="1600" b="1" dirty="0"/>
              <a:t>На какие сутки после родов наступила смерть </a:t>
            </a:r>
            <a:endParaRPr lang="ru-RU" sz="1600" b="1" dirty="0" smtClean="0"/>
          </a:p>
          <a:p>
            <a:pPr marL="457200" lvl="0" indent="-457200">
              <a:buFont typeface="+mj-lt"/>
              <a:buAutoNum type="arabicPeriod" startAt="13"/>
            </a:pPr>
            <a:r>
              <a:rPr lang="ru-RU" sz="1600" b="1" dirty="0"/>
              <a:t>Основная причина </a:t>
            </a:r>
            <a:r>
              <a:rPr lang="ru-RU" sz="1600" b="1" dirty="0" smtClean="0"/>
              <a:t>смерти (диагноз): </a:t>
            </a:r>
          </a:p>
          <a:p>
            <a:pPr marL="457200" lvl="0" indent="-457200">
              <a:buFont typeface="+mj-lt"/>
              <a:buAutoNum type="arabicPeriod" startAt="18"/>
            </a:pPr>
            <a:r>
              <a:rPr lang="ru-RU" sz="1600" b="1" dirty="0"/>
              <a:t>Прямая: кровотечение  (</a:t>
            </a:r>
            <a:r>
              <a:rPr lang="ru-RU" sz="1600" dirty="0"/>
              <a:t>вид),</a:t>
            </a:r>
            <a:r>
              <a:rPr lang="ru-RU" sz="1600" b="1" dirty="0"/>
              <a:t>  эмболия, разрыв матки, инфекция (</a:t>
            </a:r>
            <a:r>
              <a:rPr lang="ru-RU" sz="1600" dirty="0"/>
              <a:t>сепсис, </a:t>
            </a:r>
            <a:r>
              <a:rPr lang="ru-RU" sz="1600" dirty="0" err="1"/>
              <a:t>метроэндометрит</a:t>
            </a:r>
            <a:r>
              <a:rPr lang="ru-RU" sz="1600" dirty="0"/>
              <a:t>,  </a:t>
            </a:r>
            <a:r>
              <a:rPr lang="ru-RU" sz="1600" dirty="0" err="1"/>
              <a:t>децедуит</a:t>
            </a:r>
            <a:r>
              <a:rPr lang="ru-RU" sz="1600" dirty="0"/>
              <a:t>, пневмония и  другое),</a:t>
            </a:r>
            <a:r>
              <a:rPr lang="ru-RU" sz="1600" b="1" dirty="0"/>
              <a:t>  внебольничный и неудавшийся  аборт, акушерский шок, ятрогения  и др.</a:t>
            </a:r>
            <a:endParaRPr lang="ru-RU" sz="1600" dirty="0"/>
          </a:p>
          <a:p>
            <a:pPr marL="457200" lvl="0" indent="-457200">
              <a:buFont typeface="+mj-lt"/>
              <a:buAutoNum type="arabicPeriod" startAt="18"/>
            </a:pPr>
            <a:r>
              <a:rPr lang="ru-RU" sz="1600" b="1" dirty="0"/>
              <a:t>Косвенная: Патология ССС  (</a:t>
            </a:r>
            <a:r>
              <a:rPr lang="ru-RU" sz="1600" dirty="0"/>
              <a:t>разрыв аневризмы, кровоизлияние   и прочее</a:t>
            </a:r>
            <a:r>
              <a:rPr lang="ru-RU" sz="1600" b="1" dirty="0"/>
              <a:t>),</a:t>
            </a:r>
            <a:r>
              <a:rPr lang="ru-RU" sz="1600" dirty="0"/>
              <a:t> </a:t>
            </a:r>
            <a:r>
              <a:rPr lang="ru-RU" sz="1600" b="1" dirty="0"/>
              <a:t>ТЭЛА, почечная недостаточность, Онкология, СПИД и пр.       </a:t>
            </a:r>
            <a:endParaRPr lang="ru-RU" sz="1600" dirty="0"/>
          </a:p>
          <a:p>
            <a:pPr marL="457200" lvl="0" indent="-457200">
              <a:buFont typeface="+mj-lt"/>
              <a:buAutoNum type="arabicPeriod" startAt="13"/>
            </a:pPr>
            <a:endParaRPr lang="ru-RU" sz="1800" b="1" dirty="0" smtClean="0"/>
          </a:p>
          <a:p>
            <a:pPr marL="457200" lvl="0" indent="-457200">
              <a:buFont typeface="+mj-lt"/>
              <a:buAutoNum type="arabicPeriod" startAt="13"/>
            </a:pPr>
            <a:endParaRPr lang="ru-RU" sz="1800" dirty="0"/>
          </a:p>
          <a:p>
            <a:pPr marL="0" lv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612699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Заголовок 1"/>
          <p:cNvSpPr>
            <a:spLocks noGrp="1"/>
          </p:cNvSpPr>
          <p:nvPr>
            <p:ph type="title"/>
          </p:nvPr>
        </p:nvSpPr>
        <p:spPr>
          <a:xfrm>
            <a:off x="12738" y="188640"/>
            <a:ext cx="9144000" cy="360040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75000"/>
              </a:lnSpc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Сведения по случаю материнской смерти</a:t>
            </a:r>
            <a:endParaRPr lang="ru-RU" sz="3600" b="1" dirty="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388" y="548681"/>
            <a:ext cx="8857108" cy="5760640"/>
          </a:xfrm>
        </p:spPr>
        <p:txBody>
          <a:bodyPr>
            <a:noAutofit/>
          </a:bodyPr>
          <a:lstStyle/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 smtClean="0"/>
              <a:t>Клинический </a:t>
            </a:r>
            <a:r>
              <a:rPr lang="ru-RU" sz="1800" b="1" dirty="0"/>
              <a:t>диагноз: основной, осложнения, </a:t>
            </a:r>
            <a:r>
              <a:rPr lang="ru-RU" sz="1800" b="1" dirty="0" smtClean="0"/>
              <a:t>сопутствующий</a:t>
            </a:r>
            <a:r>
              <a:rPr lang="ru-RU" sz="1800" dirty="0"/>
              <a:t> </a:t>
            </a:r>
            <a:r>
              <a:rPr lang="ru-RU" sz="1800" b="1" dirty="0" smtClean="0"/>
              <a:t>(с </a:t>
            </a:r>
            <a:r>
              <a:rPr lang="ru-RU" sz="1800" b="1" dirty="0"/>
              <a:t>проставлением кодов по МКБ-10)</a:t>
            </a:r>
            <a:endParaRPr lang="ru-RU" sz="1800" dirty="0"/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/>
              <a:t>Патологоанатомический диагноз:  основной, осложнения, сопутствующий </a:t>
            </a:r>
            <a:r>
              <a:rPr lang="ru-RU" sz="1800" b="1" dirty="0" smtClean="0"/>
              <a:t>(</a:t>
            </a:r>
            <a:r>
              <a:rPr lang="ru-RU" sz="1800" b="1" dirty="0"/>
              <a:t>с проставлением кодов по МКБ-10) </a:t>
            </a:r>
            <a:endParaRPr lang="ru-RU" sz="1800" dirty="0"/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 err="1"/>
              <a:t>Предотвратимость</a:t>
            </a:r>
            <a:r>
              <a:rPr lang="ru-RU" sz="1800" b="1" dirty="0"/>
              <a:t> смерти</a:t>
            </a:r>
            <a:r>
              <a:rPr lang="ru-RU" sz="1800" dirty="0"/>
              <a:t>: </a:t>
            </a:r>
            <a:r>
              <a:rPr lang="ru-RU" sz="1800" dirty="0" err="1"/>
              <a:t>непредотвратима</a:t>
            </a:r>
            <a:r>
              <a:rPr lang="ru-RU" sz="1800" dirty="0"/>
              <a:t>, условно предотвратима, </a:t>
            </a:r>
            <a:r>
              <a:rPr lang="ru-RU" sz="1800" dirty="0" smtClean="0"/>
              <a:t>предотвратима</a:t>
            </a:r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/>
              <a:t>Данные разбора всех случаев смерти матерей </a:t>
            </a:r>
            <a:r>
              <a:rPr lang="ru-RU" sz="1800" b="1" dirty="0" smtClean="0"/>
              <a:t>(Протокол КИЛИ).</a:t>
            </a:r>
            <a:endParaRPr lang="ru-RU" sz="1800" dirty="0"/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/>
              <a:t>Сведения о ребенке в случае смерти матери: </a:t>
            </a:r>
            <a:endParaRPr lang="ru-RU" sz="1800" dirty="0"/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/>
              <a:t>Масса-длина тела</a:t>
            </a:r>
            <a:endParaRPr lang="ru-RU" sz="1800" dirty="0"/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/>
              <a:t>Пол</a:t>
            </a:r>
            <a:endParaRPr lang="ru-RU" sz="1800" dirty="0"/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/>
              <a:t>Родился живым (умер в первые 24ч., 168 ч., после 168 ч.) – мертвым (</a:t>
            </a:r>
            <a:r>
              <a:rPr lang="ru-RU" sz="1800" dirty="0"/>
              <a:t>умер</a:t>
            </a:r>
          </a:p>
          <a:p>
            <a:pPr marL="457200" indent="-457200">
              <a:buFont typeface="+mj-lt"/>
              <a:buAutoNum type="arabicPeriod" startAt="20"/>
            </a:pPr>
            <a:r>
              <a:rPr lang="ru-RU" sz="1800" dirty="0" err="1"/>
              <a:t>антенатально</a:t>
            </a:r>
            <a:r>
              <a:rPr lang="ru-RU" sz="1800" dirty="0"/>
              <a:t>, </a:t>
            </a:r>
            <a:r>
              <a:rPr lang="ru-RU" sz="1800" dirty="0" err="1"/>
              <a:t>интранатально</a:t>
            </a:r>
            <a:r>
              <a:rPr lang="ru-RU" sz="1800" dirty="0"/>
              <a:t>)</a:t>
            </a:r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/>
              <a:t>Оценка по </a:t>
            </a:r>
            <a:r>
              <a:rPr lang="ru-RU" sz="1800" b="1" dirty="0" err="1"/>
              <a:t>Апгар</a:t>
            </a:r>
            <a:r>
              <a:rPr lang="ru-RU" sz="1800" b="1" dirty="0"/>
              <a:t>:</a:t>
            </a:r>
            <a:endParaRPr lang="ru-RU" sz="1800" dirty="0"/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/>
              <a:t>Наличие патологии у ребенка (</a:t>
            </a:r>
            <a:r>
              <a:rPr lang="ru-RU" sz="1800" dirty="0"/>
              <a:t>врожденная аномалия, травма и пр</a:t>
            </a:r>
            <a:r>
              <a:rPr lang="ru-RU" sz="1800" b="1" dirty="0"/>
              <a:t>.)</a:t>
            </a:r>
            <a:endParaRPr lang="ru-RU" sz="1800" dirty="0"/>
          </a:p>
          <a:p>
            <a:pPr marL="457200" lvl="0" indent="-457200">
              <a:buFont typeface="+mj-lt"/>
              <a:buAutoNum type="arabicPeriod" startAt="20"/>
            </a:pPr>
            <a:r>
              <a:rPr lang="ru-RU" sz="1800" b="1" dirty="0"/>
              <a:t>Выписан-переведен </a:t>
            </a:r>
            <a:r>
              <a:rPr lang="ru-RU" sz="1800" dirty="0"/>
              <a:t>на 2 этап выхаживания.</a:t>
            </a:r>
          </a:p>
          <a:p>
            <a:pPr marL="457200" lvl="0" indent="-457200">
              <a:buFont typeface="+mj-lt"/>
              <a:buAutoNum type="arabicPeriod" startAt="20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733960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Заголовок 1"/>
          <p:cNvSpPr>
            <a:spLocks noGrp="1"/>
          </p:cNvSpPr>
          <p:nvPr>
            <p:ph type="title"/>
          </p:nvPr>
        </p:nvSpPr>
        <p:spPr>
          <a:xfrm>
            <a:off x="539552" y="1340768"/>
            <a:ext cx="8604448" cy="3528392"/>
          </a:xfrm>
        </p:spPr>
        <p:txBody>
          <a:bodyPr>
            <a:normAutofit/>
          </a:bodyPr>
          <a:lstStyle/>
          <a:p>
            <a:pPr eaLnBrk="1" hangingPunct="1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Имеются разночтения и при характеристике случаев смерти </a:t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по причинам и их распределении </a:t>
            </a:r>
            <a:br>
              <a:rPr lang="ru-RU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на прямые и косвенные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Для возможности реализации этих задач необходимо: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23528" y="2133600"/>
            <a:ext cx="8820472" cy="3992563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Стабильность структуры статистической формы (для возможности  оценки показателей  во времени)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Единообразие предоставления материалов всеми субъектами Российской Федерации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Полнота  и объективность исходных данных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Информативность и достоверность предоставляемых сведений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Заголовок 1"/>
          <p:cNvSpPr>
            <a:spLocks noGrp="1"/>
          </p:cNvSpPr>
          <p:nvPr>
            <p:ph type="title"/>
          </p:nvPr>
        </p:nvSpPr>
        <p:spPr>
          <a:xfrm>
            <a:off x="457200" y="476672"/>
            <a:ext cx="8229600" cy="850900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ru-RU" sz="4000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Примеры прямых причин </a:t>
            </a:r>
            <a:r>
              <a:rPr lang="ru-RU" sz="4000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материнской смерти:</a:t>
            </a:r>
          </a:p>
        </p:txBody>
      </p:sp>
      <p:sp>
        <p:nvSpPr>
          <p:cNvPr id="26626" name="Содержимое 2"/>
          <p:cNvSpPr>
            <a:spLocks noGrp="1"/>
          </p:cNvSpPr>
          <p:nvPr>
            <p:ph idx="1"/>
          </p:nvPr>
        </p:nvSpPr>
        <p:spPr>
          <a:xfrm>
            <a:off x="457200" y="1412776"/>
            <a:ext cx="8229600" cy="5184874"/>
          </a:xfrm>
        </p:spPr>
        <p:txBody>
          <a:bodyPr/>
          <a:lstStyle/>
          <a:p>
            <a:pPr eaLnBrk="1" hangingPunct="1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эмболия легочной артерии околоплодными водами </a:t>
            </a:r>
          </a:p>
          <a:p>
            <a:pPr eaLnBrk="1" hangingPunct="1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тяжелая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преэклампсия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и эклампсия</a:t>
            </a:r>
          </a:p>
          <a:p>
            <a:pPr eaLnBrk="1" hangingPunct="1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разрыв матки и маточных труб,</a:t>
            </a:r>
          </a:p>
          <a:p>
            <a:pPr eaLnBrk="1" hangingPunct="1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массивные кровотечения  -  маточные и при отслойке плаценты</a:t>
            </a:r>
          </a:p>
          <a:p>
            <a:pPr eaLnBrk="1" hangingPunct="1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септические осложнения </a:t>
            </a:r>
          </a:p>
          <a:p>
            <a:pPr eaLnBrk="1" hangingPunct="1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ятрогенные осложнения </a:t>
            </a:r>
          </a:p>
          <a:p>
            <a:pPr eaLnBrk="1" hangingPunct="1"/>
            <a:endParaRPr lang="ru-RU" dirty="0" smtClean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Примеры косвенных причин </a:t>
            </a:r>
            <a:r>
              <a:rPr lang="ru-RU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материнской смерти:</a:t>
            </a:r>
            <a:endParaRPr lang="ru-RU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экстрагенитальные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заболевания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хроническая патология мочеполовой системы,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ВИЧ-инфицирование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туберкулез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онкология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полинаркомания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тромбоэмболия легочной артерии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тромбозы иной локализации.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2958" y="274638"/>
            <a:ext cx="7863841" cy="1066130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Списки, уточняющие места родов вне родильного отделения:</a:t>
            </a:r>
            <a:endParaRPr lang="ru-RU" sz="4000" dirty="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непрофильных стационарах (на терапевтических, инфекционных и пр. койках)  – с последующим поступлением в акушерский стационар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транспорте – с последующим поступлением в акушерский стационар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 дому – с последующим поступлением в акушерский стационар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 дому без последующей госпитализации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dirty="0" smtClean="0">
                <a:latin typeface="Times New Roman" pitchFamily="18" charset="0"/>
              </a:rPr>
              <a:t>Переводы </a:t>
            </a:r>
            <a:r>
              <a:rPr lang="ru-RU" sz="4000" dirty="0" smtClean="0">
                <a:latin typeface="Times New Roman" pitchFamily="18" charset="0"/>
              </a:rPr>
              <a:t>новорожденных </a:t>
            </a:r>
            <a:br>
              <a:rPr lang="ru-RU" sz="4000" dirty="0" smtClean="0">
                <a:latin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</a:rPr>
              <a:t>к </a:t>
            </a:r>
            <a:r>
              <a:rPr lang="ru-RU" sz="4000" dirty="0" err="1" smtClean="0">
                <a:latin typeface="Times New Roman" pitchFamily="18" charset="0"/>
              </a:rPr>
              <a:t>табл</a:t>
            </a:r>
            <a:r>
              <a:rPr lang="ru-RU" sz="4000" dirty="0" smtClean="0">
                <a:latin typeface="Times New Roman" pitchFamily="18" charset="0"/>
              </a:rPr>
              <a:t> 2247 </a:t>
            </a:r>
            <a:endParaRPr lang="ru-RU" sz="4000" dirty="0" smtClean="0">
              <a:latin typeface="Times New Roman" pitchFamily="18" charset="0"/>
            </a:endParaRPr>
          </a:p>
        </p:txBody>
      </p:sp>
      <p:graphicFrame>
        <p:nvGraphicFramePr>
          <p:cNvPr id="65738" name="Group 202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4094042292"/>
              </p:ext>
            </p:extLst>
          </p:nvPr>
        </p:nvGraphicFramePr>
        <p:xfrm>
          <a:off x="457200" y="1844823"/>
          <a:ext cx="8255317" cy="3483606"/>
        </p:xfrm>
        <a:graphic>
          <a:graphicData uri="http://schemas.openxmlformats.org/drawingml/2006/table">
            <a:tbl>
              <a:tblPr/>
              <a:tblGrid>
                <a:gridCol w="1377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573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002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23669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476221">
                  <a:extLst>
                    <a:ext uri="{9D8B030D-6E8A-4147-A177-3AD203B41FA5}">
                      <a16:colId xmlns:a16="http://schemas.microsoft.com/office/drawing/2014/main" val="1134228233"/>
                    </a:ext>
                  </a:extLst>
                </a:gridCol>
              </a:tblGrid>
              <a:tr h="511959">
                <a:tc gridSpan="7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переводов недоношенных и новорожденных на этап выхаживания и лечения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84186">
                <a:tc gridSpan="6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Межгоспитальные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(из роддома в </a:t>
                      </a: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дет.стационар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или ПЦ) 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96252">
                <a:tc gridSpan="6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Внутригоспитальные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(отделения патологии новорожденных, реанимации и интенсивной терапии внутри 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мед. организации)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91209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658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6700" b="1" dirty="0" smtClean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en-US" sz="6700" b="1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ru-RU" sz="6900" b="1" dirty="0" smtClean="0">
                <a:solidFill>
                  <a:schemeClr val="accent1">
                    <a:lumMod val="75000"/>
                  </a:schemeClr>
                </a:solidFill>
              </a:rPr>
              <a:t>Благодарю за внимание!</a:t>
            </a:r>
            <a:br>
              <a:rPr lang="ru-RU" sz="6900" b="1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ru-RU" sz="69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/>
            </a:r>
            <a:br>
              <a:rPr lang="ru-RU" sz="69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6000" b="1" dirty="0" smtClean="0">
                <a:solidFill>
                  <a:schemeClr val="accent1">
                    <a:lumMod val="75000"/>
                  </a:schemeClr>
                </a:solidFill>
                <a:hlinkClick r:id="rId2"/>
              </a:rPr>
              <a:t>otchet32@gmail.com</a:t>
            </a:r>
            <a:r>
              <a:rPr lang="en-US" sz="6000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ru-RU" sz="6000" b="1" dirty="0" smtClean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6000" b="1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ru-RU" sz="6000" b="1" dirty="0" smtClean="0">
                <a:solidFill>
                  <a:schemeClr val="accent1">
                    <a:lumMod val="75000"/>
                  </a:schemeClr>
                </a:solidFill>
              </a:rPr>
              <a:t>9854822241 </a:t>
            </a:r>
            <a:r>
              <a:rPr lang="en-GB" sz="6000" b="1" dirty="0" smtClean="0">
                <a:solidFill>
                  <a:schemeClr val="accent1">
                    <a:lumMod val="75000"/>
                  </a:schemeClr>
                </a:solidFill>
              </a:rPr>
              <a:t>What’s </a:t>
            </a:r>
            <a:r>
              <a:rPr lang="en-GB" sz="6000" b="1" dirty="0" smtClean="0">
                <a:solidFill>
                  <a:schemeClr val="accent1">
                    <a:lumMod val="75000"/>
                  </a:schemeClr>
                </a:solidFill>
              </a:rPr>
              <a:t>Up</a:t>
            </a:r>
            <a:r>
              <a:rPr lang="ru-RU" sz="6000" b="1" dirty="0" smtClean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6000" b="1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ru-RU" sz="2200" b="1" dirty="0" smtClean="0">
                <a:solidFill>
                  <a:schemeClr val="accent1">
                    <a:lumMod val="75000"/>
                  </a:schemeClr>
                </a:solidFill>
              </a:rPr>
              <a:t>Низамова Эльвира Р.</a:t>
            </a:r>
            <a:endParaRPr lang="ru-RU" sz="2200" b="1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7584" y="476672"/>
            <a:ext cx="7543800" cy="1296144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Приказ Минздрава России от 27.12.2011 № 1687 н (с изменениями 13.09.2019 пр. № 755н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«О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медицинских критериях рождения, форме документа о рождении и порядке его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выдачи»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83568" y="1916832"/>
            <a:ext cx="8136904" cy="4209331"/>
          </a:xfrm>
        </p:spPr>
        <p:txBody>
          <a:bodyPr rtlCol="0">
            <a:normAutofit/>
          </a:bodyPr>
          <a:lstStyle/>
          <a:p>
            <a:r>
              <a:rPr lang="ru-RU" sz="1600" b="1" u="sng" dirty="0" smtClean="0"/>
              <a:t>Пункт 2</a:t>
            </a:r>
            <a:r>
              <a:rPr lang="ru-RU" sz="1600" b="1" u="sng" dirty="0"/>
              <a:t>. Медицинскими критериями рождения являются:</a:t>
            </a:r>
            <a:r>
              <a:rPr lang="ru-RU" sz="1600" dirty="0"/>
              <a:t/>
            </a:r>
            <a:br>
              <a:rPr lang="ru-RU" sz="1600" dirty="0"/>
            </a:br>
            <a:r>
              <a:rPr lang="ru-RU" sz="1600" dirty="0" smtClean="0"/>
              <a:t>1</a:t>
            </a:r>
            <a:r>
              <a:rPr lang="ru-RU" sz="1600" dirty="0"/>
              <a:t>) срок беременности 22 недели и более при массе тела ребенка при рождении 500 грамм и более (</a:t>
            </a:r>
            <a:r>
              <a:rPr lang="ru-RU" sz="1600" u="sng" dirty="0">
                <a:solidFill>
                  <a:schemeClr val="tx1"/>
                </a:solidFill>
              </a:rPr>
              <a:t>или менее 500 грамм при многоплодных родах</a:t>
            </a:r>
            <a:r>
              <a:rPr lang="ru-RU" sz="1600" dirty="0"/>
              <a:t>) или в случае, если масса тела ребенка при рождении неизвестна, при длине тела ребенка при рождении 25 см и более;</a:t>
            </a:r>
            <a:br>
              <a:rPr lang="ru-RU" sz="1600" dirty="0"/>
            </a:br>
            <a:r>
              <a:rPr lang="ru-RU" sz="1600" dirty="0" smtClean="0"/>
              <a:t>2</a:t>
            </a:r>
            <a:r>
              <a:rPr lang="ru-RU" sz="1600" dirty="0"/>
              <a:t>) срок беременности </a:t>
            </a:r>
            <a:r>
              <a:rPr lang="ru-RU" sz="1600" u="sng" dirty="0"/>
              <a:t>менее 22 недель или масса тела ребенка при рождении менее 500 грамм</a:t>
            </a:r>
            <a:r>
              <a:rPr lang="ru-RU" sz="1600" dirty="0"/>
              <a:t>, или в случае, если масса тела ребенка при рождении неизвестна, длина тела ребенка при рождении менее 25 см - при продолжительности жизни более 168 часов после рождения (7 суток</a:t>
            </a:r>
            <a:r>
              <a:rPr lang="ru-RU" sz="1600" dirty="0" smtClean="0"/>
              <a:t>).</a:t>
            </a:r>
          </a:p>
          <a:p>
            <a:r>
              <a:rPr lang="ru-RU" sz="1600" dirty="0" smtClean="0"/>
              <a:t>1. срок </a:t>
            </a:r>
            <a:r>
              <a:rPr lang="ru-RU" sz="1600" dirty="0" err="1" smtClean="0"/>
              <a:t>гестации</a:t>
            </a:r>
            <a:r>
              <a:rPr lang="ru-RU" sz="1600" dirty="0" smtClean="0"/>
              <a:t> более 22 недель, масса тела более 500 г  - вносим в т 2245</a:t>
            </a:r>
          </a:p>
          <a:p>
            <a:r>
              <a:rPr lang="ru-RU" sz="1600" dirty="0" smtClean="0"/>
              <a:t>2. срок </a:t>
            </a:r>
            <a:r>
              <a:rPr lang="ru-RU" sz="1600" dirty="0" err="1" smtClean="0"/>
              <a:t>гестации</a:t>
            </a:r>
            <a:r>
              <a:rPr lang="ru-RU" sz="1600" dirty="0" smtClean="0"/>
              <a:t> более 22 недель, менее 500 г (многоплодная беременность)  - в </a:t>
            </a:r>
            <a:r>
              <a:rPr lang="ru-RU" sz="1600" dirty="0" err="1" smtClean="0"/>
              <a:t>табл</a:t>
            </a:r>
            <a:r>
              <a:rPr lang="ru-RU" sz="1600" dirty="0" smtClean="0"/>
              <a:t> 2245 не вносим. Предоставляем сведения по детям отдельно, так как роды с 22 недель </a:t>
            </a:r>
            <a:r>
              <a:rPr lang="ru-RU" sz="1600" dirty="0" err="1" smtClean="0"/>
              <a:t>гестации</a:t>
            </a:r>
            <a:r>
              <a:rPr lang="ru-RU" sz="1600" dirty="0" smtClean="0"/>
              <a:t> прошли, но по массе тела ребенок не может быть занесен в </a:t>
            </a:r>
            <a:r>
              <a:rPr lang="ru-RU" sz="1600" dirty="0" err="1" smtClean="0"/>
              <a:t>табл</a:t>
            </a:r>
            <a:r>
              <a:rPr lang="ru-RU" sz="1600" dirty="0" smtClean="0"/>
              <a:t> 2245. Будет разница в контроле.</a:t>
            </a:r>
          </a:p>
          <a:p>
            <a:r>
              <a:rPr lang="ru-RU" sz="1600" dirty="0" smtClean="0"/>
              <a:t>3. срок </a:t>
            </a:r>
            <a:r>
              <a:rPr lang="ru-RU" sz="1600" dirty="0" err="1" smtClean="0"/>
              <a:t>гестации</a:t>
            </a:r>
            <a:r>
              <a:rPr lang="ru-RU" sz="1600" dirty="0" smtClean="0"/>
              <a:t> менее 22 недель, масса тела менее 500 г, прожил более 168 ч – считаем новорожденным. Предоставляем информацию по таким детям. В </a:t>
            </a:r>
            <a:r>
              <a:rPr lang="ru-RU" sz="1600" dirty="0" err="1" smtClean="0"/>
              <a:t>табл</a:t>
            </a:r>
            <a:r>
              <a:rPr lang="ru-RU" sz="1600" dirty="0" smtClean="0"/>
              <a:t> 2245 не вносим. Разница по родам и детям будет.</a:t>
            </a:r>
          </a:p>
          <a:p>
            <a:endParaRPr lang="ru-RU" sz="1600" dirty="0" smtClean="0"/>
          </a:p>
          <a:p>
            <a:endParaRPr lang="ru-RU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398063" y="3928126"/>
            <a:ext cx="273730" cy="18674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Стрелка вправо 5"/>
          <p:cNvSpPr/>
          <p:nvPr/>
        </p:nvSpPr>
        <p:spPr>
          <a:xfrm>
            <a:off x="409838" y="4365104"/>
            <a:ext cx="273730" cy="18674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Стрелка вправо 6"/>
          <p:cNvSpPr/>
          <p:nvPr/>
        </p:nvSpPr>
        <p:spPr>
          <a:xfrm>
            <a:off x="401070" y="5373216"/>
            <a:ext cx="273730" cy="164903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72982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 dirty="0" smtClean="0">
                <a:latin typeface="Times New Roman" pitchFamily="18" charset="0"/>
              </a:rPr>
              <a:t>Раздел 1. Медицинская помощь, оказанная беременным женщинам</a:t>
            </a:r>
          </a:p>
        </p:txBody>
      </p:sp>
      <p:sp>
        <p:nvSpPr>
          <p:cNvPr id="19458" name="Rectangle 3"/>
          <p:cNvSpPr>
            <a:spLocks noGrp="1"/>
          </p:cNvSpPr>
          <p:nvPr>
            <p:ph idx="1"/>
          </p:nvPr>
        </p:nvSpPr>
        <p:spPr>
          <a:xfrm>
            <a:off x="468313" y="2060575"/>
            <a:ext cx="8229600" cy="4525963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	</a:t>
            </a:r>
            <a:r>
              <a:rPr lang="ru-RU" b="1" dirty="0" smtClean="0">
                <a:latin typeface="Times New Roman" pitchFamily="18" charset="0"/>
              </a:rPr>
              <a:t>Табл. 2120 </a:t>
            </a:r>
          </a:p>
          <a:p>
            <a:pPr algn="just"/>
            <a:r>
              <a:rPr lang="ru-RU" dirty="0" smtClean="0">
                <a:latin typeface="Times New Roman" pitchFamily="18" charset="0"/>
              </a:rPr>
              <a:t>стр. 15 (число плодов, у которых выявлены врожденные пороки развития – всего) может быть равно или меньше число выявленных плодов с врожденными аномалиями и пороками развития ФСН </a:t>
            </a:r>
            <a:br>
              <a:rPr lang="ru-RU" dirty="0" smtClean="0">
                <a:latin typeface="Times New Roman" pitchFamily="18" charset="0"/>
              </a:rPr>
            </a:br>
            <a:r>
              <a:rPr lang="ru-RU" dirty="0" smtClean="0">
                <a:latin typeface="Times New Roman" pitchFamily="18" charset="0"/>
              </a:rPr>
              <a:t>№ 30, Табл. 5116, стр. 1</a:t>
            </a: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6128185"/>
              </p:ext>
            </p:extLst>
          </p:nvPr>
        </p:nvGraphicFramePr>
        <p:xfrm>
          <a:off x="488595" y="3789041"/>
          <a:ext cx="7611798" cy="1645920"/>
        </p:xfrm>
        <a:graphic>
          <a:graphicData uri="http://schemas.openxmlformats.org/drawingml/2006/table">
            <a:tbl>
              <a:tblPr/>
              <a:tblGrid>
                <a:gridCol w="253726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3726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3726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43339">
                <a:tc>
                  <a:txBody>
                    <a:bodyPr/>
                    <a:lstStyle/>
                    <a:p>
                      <a:pPr marL="38100" marR="38100" fontAlgn="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</a:rPr>
                        <a:t>Число женщин, которым проведено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</a:rPr>
                        <a:t>скрининговое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</a:rPr>
                        <a:t> ультразвуковое исследование плода (всего)</a:t>
                      </a:r>
                      <a:endParaRPr lang="ru-RU" sz="105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38100" marR="38100" algn="jus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b="0">
                          <a:effectLst/>
                          <a:latin typeface="Times New Roman" panose="02020603050405020304" pitchFamily="18" charset="0"/>
                        </a:rPr>
                        <a:t>11</a:t>
                      </a:r>
                      <a:endParaRPr lang="ru-RU" sz="1050" b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38100" marR="38100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</a:rPr>
                        <a:t>_____________,</a:t>
                      </a:r>
                      <a:endParaRPr lang="ru-RU" sz="105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8940">
                <a:tc>
                  <a:txBody>
                    <a:bodyPr/>
                    <a:lstStyle/>
                    <a:p>
                      <a:pPr marL="38100" marR="38100" fontAlgn="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</a:rPr>
                        <a:t>в том числе в 1 триместре беременности</a:t>
                      </a:r>
                      <a:endParaRPr lang="ru-RU" sz="105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38100" marR="38100" algn="jus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b="0" dirty="0">
                          <a:effectLst/>
                          <a:latin typeface="Times New Roman" panose="02020603050405020304" pitchFamily="18" charset="0"/>
                        </a:rPr>
                        <a:t>12</a:t>
                      </a:r>
                      <a:endParaRPr lang="ru-RU" sz="1050" b="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38100" marR="38100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</a:rPr>
                        <a:t>_____________,</a:t>
                      </a:r>
                      <a:endParaRPr lang="ru-RU" sz="105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49470">
                <a:tc>
                  <a:txBody>
                    <a:bodyPr/>
                    <a:lstStyle/>
                    <a:p>
                      <a:pPr marL="38100" marR="38100" fontAlgn="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</a:rPr>
                        <a:t>во 2-ом триместре беременности</a:t>
                      </a:r>
                      <a:endParaRPr lang="ru-RU" sz="105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38100" marR="38100" algn="jus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b="0" dirty="0">
                          <a:effectLst/>
                          <a:latin typeface="Times New Roman" panose="02020603050405020304" pitchFamily="18" charset="0"/>
                        </a:rPr>
                        <a:t>13</a:t>
                      </a:r>
                      <a:endParaRPr lang="ru-RU" sz="1050" b="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38100" marR="38100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</a:rPr>
                        <a:t>_____________,</a:t>
                      </a:r>
                      <a:endParaRPr lang="ru-RU" sz="105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9470">
                <a:tc>
                  <a:txBody>
                    <a:bodyPr/>
                    <a:lstStyle/>
                    <a:p>
                      <a:pPr marL="38100" marR="38100" fontAlgn="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</a:rPr>
                        <a:t>в 3-ем триместре беременности</a:t>
                      </a:r>
                      <a:endParaRPr lang="ru-RU" sz="105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38100" marR="38100" algn="jus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b="0" dirty="0">
                          <a:effectLst/>
                          <a:latin typeface="Times New Roman" panose="02020603050405020304" pitchFamily="18" charset="0"/>
                        </a:rPr>
                        <a:t>14</a:t>
                      </a:r>
                      <a:endParaRPr lang="ru-RU" sz="1050" b="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38100" marR="38100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</a:rPr>
                        <a:t>_____________,</a:t>
                      </a:r>
                      <a:endParaRPr lang="ru-RU" sz="105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98940">
                <a:tc>
                  <a:txBody>
                    <a:bodyPr/>
                    <a:lstStyle/>
                    <a:p>
                      <a:pPr marL="38100" marR="38100" fontAlgn="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</a:rPr>
                        <a:t>число плодов, у которых выявлены врожденные пороки развития - всего.</a:t>
                      </a:r>
                      <a:endParaRPr lang="ru-RU" sz="105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just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b="0" dirty="0">
                          <a:effectLst/>
                          <a:latin typeface="Times New Roman" panose="02020603050405020304" pitchFamily="18" charset="0"/>
                        </a:rPr>
                        <a:t>15</a:t>
                      </a:r>
                      <a:endParaRPr lang="ru-RU" sz="1050" b="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>
                        <a:spcBef>
                          <a:spcPts val="500"/>
                        </a:spcBef>
                        <a:spcAft>
                          <a:spcPts val="5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</a:rPr>
                        <a:t>_____________</a:t>
                      </a:r>
                      <a:endParaRPr lang="ru-RU" sz="1050" dirty="0">
                        <a:effectLst/>
                        <a:latin typeface="Verdana" panose="020B0604030504040204" pitchFamily="34" charset="0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/>
          </p:cNvSpPr>
          <p:nvPr>
            <p:ph type="title"/>
          </p:nvPr>
        </p:nvSpPr>
        <p:spPr>
          <a:xfrm>
            <a:off x="822960" y="286605"/>
            <a:ext cx="7543800" cy="1054164"/>
          </a:xfrm>
        </p:spPr>
        <p:txBody>
          <a:bodyPr/>
          <a:lstStyle/>
          <a:p>
            <a:r>
              <a:rPr lang="ru-RU" dirty="0" smtClean="0">
                <a:latin typeface="Times New Roman" pitchFamily="18" charset="0"/>
              </a:rPr>
              <a:t>Раздел 2. Родовспоможение</a:t>
            </a:r>
          </a:p>
        </p:txBody>
      </p:sp>
      <p:sp>
        <p:nvSpPr>
          <p:cNvPr id="20482" name="Rectangle 3"/>
          <p:cNvSpPr>
            <a:spLocks noGrp="1"/>
          </p:cNvSpPr>
          <p:nvPr>
            <p:ph idx="1"/>
          </p:nvPr>
        </p:nvSpPr>
        <p:spPr>
          <a:xfrm>
            <a:off x="202372" y="1844824"/>
            <a:ext cx="8784976" cy="1368152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32500" lnSpcReduction="20000"/>
          </a:bodyPr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1800" dirty="0" smtClean="0">
                <a:latin typeface="Times New Roman" pitchFamily="18" charset="0"/>
              </a:rPr>
              <a:t>	</a:t>
            </a:r>
            <a:r>
              <a:rPr lang="ru-RU" sz="8000" b="1" dirty="0" err="1" smtClean="0">
                <a:latin typeface="Times New Roman" pitchFamily="18" charset="0"/>
              </a:rPr>
              <a:t>Табл</a:t>
            </a:r>
            <a:r>
              <a:rPr lang="ru-RU" sz="8000" b="1" dirty="0" smtClean="0">
                <a:latin typeface="Times New Roman" pitchFamily="18" charset="0"/>
              </a:rPr>
              <a:t> 2210</a:t>
            </a:r>
            <a:br>
              <a:rPr lang="ru-RU" sz="8000" b="1" dirty="0" smtClean="0">
                <a:latin typeface="Times New Roman" pitchFamily="18" charset="0"/>
              </a:rPr>
            </a:br>
            <a:r>
              <a:rPr lang="ru-RU" sz="4300" dirty="0" smtClean="0"/>
              <a:t>Принято родов (с </a:t>
            </a:r>
            <a:r>
              <a:rPr lang="ru-RU" sz="4300" dirty="0"/>
              <a:t>22 недель) - всего 1 </a:t>
            </a:r>
            <a:r>
              <a:rPr lang="ru-RU" sz="4300" dirty="0" smtClean="0"/>
              <a:t>___, кроме того, поступило родивших вне </a:t>
            </a:r>
            <a:r>
              <a:rPr lang="ru-RU" sz="4300" dirty="0"/>
              <a:t>родильного </a:t>
            </a:r>
            <a:r>
              <a:rPr lang="ru-RU" sz="4300" dirty="0" smtClean="0"/>
              <a:t>отделения </a:t>
            </a:r>
            <a:r>
              <a:rPr lang="ru-RU" sz="4300" dirty="0"/>
              <a:t>2  </a:t>
            </a:r>
            <a:r>
              <a:rPr lang="ru-RU" sz="4300" dirty="0" smtClean="0"/>
              <a:t>___.  </a:t>
            </a:r>
            <a:br>
              <a:rPr lang="ru-RU" sz="4300" dirty="0" smtClean="0"/>
            </a:br>
            <a:r>
              <a:rPr lang="ru-RU" sz="4300" dirty="0" smtClean="0"/>
              <a:t>Из  </a:t>
            </a:r>
            <a:r>
              <a:rPr lang="ru-RU" sz="4300" dirty="0"/>
              <a:t>общего числа родов</a:t>
            </a:r>
            <a:r>
              <a:rPr lang="ru-RU" sz="4300" dirty="0" smtClean="0"/>
              <a:t>: принято </a:t>
            </a:r>
            <a:r>
              <a:rPr lang="ru-RU" sz="4300" dirty="0"/>
              <a:t>родов у  детей  до 14 лет 3 </a:t>
            </a:r>
            <a:r>
              <a:rPr lang="ru-RU" sz="4300" dirty="0" smtClean="0"/>
              <a:t>______, </a:t>
            </a:r>
            <a:r>
              <a:rPr lang="ru-RU" sz="4300" dirty="0"/>
              <a:t>у ВИЧ-инфицированных </a:t>
            </a:r>
            <a:r>
              <a:rPr lang="ru-RU" sz="4300" dirty="0" smtClean="0"/>
              <a:t>женщин 4 ______. </a:t>
            </a:r>
            <a:br>
              <a:rPr lang="ru-RU" sz="4300" dirty="0" smtClean="0"/>
            </a:br>
            <a:r>
              <a:rPr lang="ru-RU" sz="4300" dirty="0" smtClean="0"/>
              <a:t>Из </a:t>
            </a:r>
            <a:r>
              <a:rPr lang="ru-RU" sz="4300" dirty="0"/>
              <a:t>общего числа родов: нормальные 5 ___________, </a:t>
            </a:r>
            <a:r>
              <a:rPr lang="ru-RU" sz="4300" dirty="0" smtClean="0"/>
              <a:t>многоплодные 6 </a:t>
            </a:r>
            <a:r>
              <a:rPr lang="ru-RU" sz="4300" dirty="0"/>
              <a:t>_________,   из них двоен 7 _________,  троен 8 _________, четыре и </a:t>
            </a:r>
            <a:r>
              <a:rPr lang="ru-RU" sz="4300" dirty="0" smtClean="0"/>
              <a:t>более ребенка 9 _________. Принято родов  у женщин, не состоявших под наблюдением в   женской консультации 10 _________, из них у  ВИЧ-инфицированных  женщин 11 </a:t>
            </a:r>
            <a:r>
              <a:rPr lang="ru-RU" sz="4300" dirty="0"/>
              <a:t>________. </a:t>
            </a:r>
            <a:r>
              <a:rPr lang="ru-RU" sz="4300" dirty="0" smtClean="0"/>
              <a:t/>
            </a:r>
            <a:br>
              <a:rPr lang="ru-RU" sz="4300" dirty="0" smtClean="0"/>
            </a:br>
            <a:r>
              <a:rPr lang="ru-RU" sz="4300" dirty="0" smtClean="0"/>
              <a:t>Из </a:t>
            </a:r>
            <a:r>
              <a:rPr lang="ru-RU" sz="4300" dirty="0"/>
              <a:t>гр. 1 - принято родов в сроки 22 - 28 недель 12 </a:t>
            </a:r>
            <a:r>
              <a:rPr lang="ru-RU" sz="4300" dirty="0" smtClean="0"/>
              <a:t>_______, из  </a:t>
            </a:r>
            <a:r>
              <a:rPr lang="ru-RU" sz="4300" dirty="0"/>
              <a:t>них  у женщин, не состоявших под  наблюдением  в  женской  </a:t>
            </a:r>
            <a:r>
              <a:rPr lang="ru-RU" sz="4300" dirty="0" smtClean="0"/>
              <a:t>консультации 13 ___. </a:t>
            </a:r>
            <a:br>
              <a:rPr lang="ru-RU" sz="4300" dirty="0" smtClean="0"/>
            </a:br>
            <a:r>
              <a:rPr lang="ru-RU" sz="4300" dirty="0" smtClean="0"/>
              <a:t>Число  </a:t>
            </a:r>
            <a:r>
              <a:rPr lang="ru-RU" sz="4300" dirty="0"/>
              <a:t>преждевременных  родов 22 - 37 </a:t>
            </a:r>
            <a:r>
              <a:rPr lang="ru-RU" sz="4300" dirty="0" smtClean="0"/>
              <a:t>недель 14______, в  </a:t>
            </a:r>
            <a:r>
              <a:rPr lang="ru-RU" sz="4300" dirty="0" err="1"/>
              <a:t>т.ч</a:t>
            </a:r>
            <a:r>
              <a:rPr lang="ru-RU" sz="4300" dirty="0"/>
              <a:t>. в перинатальных центрах 15 </a:t>
            </a:r>
            <a:r>
              <a:rPr lang="ru-RU" sz="4300" dirty="0" smtClean="0"/>
              <a:t>______.</a:t>
            </a:r>
            <a:endParaRPr lang="ru-RU" sz="4300" b="1" dirty="0" smtClean="0">
              <a:latin typeface="Times New Roman" pitchFamily="18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88727" y="3212976"/>
            <a:ext cx="8532440" cy="37117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80000"/>
              </a:lnSpc>
            </a:pP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1 – учитывается число родов только родильном отделении</a:t>
            </a:r>
          </a:p>
          <a:p>
            <a:pPr algn="just">
              <a:lnSpc>
                <a:spcPct val="80000"/>
              </a:lnSpc>
            </a:pPr>
            <a:r>
              <a:rPr lang="ru-RU" sz="1400" dirty="0" err="1">
                <a:latin typeface="Times New Roman" pitchFamily="18" charset="0"/>
              </a:rPr>
              <a:t>Табл</a:t>
            </a:r>
            <a:r>
              <a:rPr lang="ru-RU" sz="1400" dirty="0">
                <a:latin typeface="Times New Roman" pitchFamily="18" charset="0"/>
              </a:rPr>
              <a:t> 2210 </a:t>
            </a: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1 = Вкл. №232 </a:t>
            </a:r>
            <a:r>
              <a:rPr lang="ru-RU" sz="1400" dirty="0" err="1">
                <a:latin typeface="Times New Roman" pitchFamily="18" charset="0"/>
              </a:rPr>
              <a:t>табл</a:t>
            </a:r>
            <a:r>
              <a:rPr lang="ru-RU" sz="1400" dirty="0">
                <a:latin typeface="Times New Roman" pitchFamily="18" charset="0"/>
              </a:rPr>
              <a:t> 100, стр.2 </a:t>
            </a:r>
            <a:r>
              <a:rPr lang="ru-RU" sz="1400" dirty="0" err="1">
                <a:latin typeface="Times New Roman" pitchFamily="18" charset="0"/>
              </a:rPr>
              <a:t>гр</a:t>
            </a:r>
            <a:r>
              <a:rPr lang="ru-RU" sz="1400" dirty="0">
                <a:latin typeface="Times New Roman" pitchFamily="18" charset="0"/>
              </a:rPr>
              <a:t> 4. (число родов в организациях родовспоможения).</a:t>
            </a:r>
          </a:p>
          <a:p>
            <a:pPr algn="just">
              <a:lnSpc>
                <a:spcPct val="80000"/>
              </a:lnSpc>
            </a:pP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2  - включены роды вне родильного отделения (на непрофильных койках, в транспорте, дома (если были госпитализированы), СМП.</a:t>
            </a: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1400" b="1" dirty="0" smtClean="0">
                <a:latin typeface="Times New Roman" pitchFamily="18" charset="0"/>
              </a:rPr>
              <a:t>КОНТРОЛЬ</a:t>
            </a:r>
            <a:r>
              <a:rPr lang="ru-RU" sz="1400" b="1" dirty="0">
                <a:latin typeface="Times New Roman" pitchFamily="18" charset="0"/>
              </a:rPr>
              <a:t>:</a:t>
            </a:r>
            <a:r>
              <a:rPr lang="ru-RU" sz="1400" dirty="0">
                <a:latin typeface="Times New Roman" pitchFamily="18" charset="0"/>
              </a:rPr>
              <a:t> Обращать внимание на соответствие числа родов (с учетом рождения двоен, троен, четырех детей и более) числу родившихся детей. При расхождении предоставлять подробное объяснение за подписью ответственного за составление отчета. </a:t>
            </a: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1400" dirty="0" smtClean="0">
                <a:latin typeface="Times New Roman" pitchFamily="18" charset="0"/>
              </a:rPr>
              <a:t>____________________________________________________________________________________________</a:t>
            </a:r>
          </a:p>
          <a:p>
            <a:pPr>
              <a:lnSpc>
                <a:spcPct val="80000"/>
              </a:lnSpc>
            </a:pP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12 принято родов срок 22-28 недель (от 154 дней, но менее 196 полных дней). </a:t>
            </a:r>
            <a:r>
              <a:rPr lang="ru-RU" sz="1400" dirty="0" smtClean="0">
                <a:latin typeface="Times New Roman" pitchFamily="18" charset="0"/>
              </a:rPr>
              <a:t>Ведется </a:t>
            </a:r>
            <a:r>
              <a:rPr lang="ru-RU" sz="1400" dirty="0">
                <a:latin typeface="Times New Roman" pitchFamily="18" charset="0"/>
              </a:rPr>
              <a:t>учет родов в родильном отделении (из </a:t>
            </a: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1)</a:t>
            </a:r>
          </a:p>
          <a:p>
            <a:pPr>
              <a:lnSpc>
                <a:spcPct val="80000"/>
              </a:lnSpc>
            </a:pP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14 число преждевременных родов 22-37 недель (от 154 до 258 полных  дней, но менее 259 дней). </a:t>
            </a:r>
            <a:r>
              <a:rPr lang="ru-RU" sz="1400" dirty="0" smtClean="0">
                <a:latin typeface="Times New Roman" pitchFamily="18" charset="0"/>
              </a:rPr>
              <a:t> Ведется </a:t>
            </a:r>
            <a:r>
              <a:rPr lang="ru-RU" sz="1400" dirty="0">
                <a:latin typeface="Times New Roman" pitchFamily="18" charset="0"/>
              </a:rPr>
              <a:t>учет всех преждевременных родов</a:t>
            </a:r>
            <a:r>
              <a:rPr lang="ru-RU" sz="1400" dirty="0" smtClean="0">
                <a:latin typeface="Times New Roman" pitchFamily="18" charset="0"/>
              </a:rPr>
              <a:t>.</a:t>
            </a:r>
          </a:p>
          <a:p>
            <a:pPr>
              <a:lnSpc>
                <a:spcPct val="80000"/>
              </a:lnSpc>
            </a:pP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15 учитываются преждевременные роды перинатальных центрах, а во вкладыше 232 в организациях родовспоможения 3 уровня  (</a:t>
            </a: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1. </a:t>
            </a:r>
            <a:r>
              <a:rPr lang="ru-RU" sz="1400" dirty="0" err="1">
                <a:latin typeface="Times New Roman" pitchFamily="18" charset="0"/>
              </a:rPr>
              <a:t>гр</a:t>
            </a:r>
            <a:r>
              <a:rPr lang="ru-RU" sz="1400" dirty="0">
                <a:latin typeface="Times New Roman" pitchFamily="18" charset="0"/>
              </a:rPr>
              <a:t> </a:t>
            </a:r>
            <a:r>
              <a:rPr lang="ru-RU" sz="1400" dirty="0" smtClean="0">
                <a:latin typeface="Times New Roman" pitchFamily="18" charset="0"/>
              </a:rPr>
              <a:t>7)</a:t>
            </a:r>
          </a:p>
          <a:p>
            <a:pPr>
              <a:lnSpc>
                <a:spcPct val="80000"/>
              </a:lnSpc>
            </a:pPr>
            <a:r>
              <a:rPr lang="ru-RU" sz="1400" b="1" dirty="0" smtClean="0">
                <a:latin typeface="Times New Roman" pitchFamily="18" charset="0"/>
              </a:rPr>
              <a:t>КОНТРОЛЬ</a:t>
            </a:r>
            <a:r>
              <a:rPr lang="ru-RU" sz="1400" b="1" dirty="0">
                <a:latin typeface="Times New Roman" pitchFamily="18" charset="0"/>
              </a:rPr>
              <a:t>: </a:t>
            </a:r>
            <a:r>
              <a:rPr lang="ru-RU" sz="1400" dirty="0">
                <a:latin typeface="Times New Roman" pitchFamily="18" charset="0"/>
              </a:rPr>
              <a:t>стр. 12 и стр. 14 имеется </a:t>
            </a:r>
            <a:r>
              <a:rPr lang="ru-RU" sz="1400" dirty="0" err="1" smtClean="0">
                <a:latin typeface="Times New Roman" pitchFamily="18" charset="0"/>
              </a:rPr>
              <a:t>межформенный</a:t>
            </a:r>
            <a:r>
              <a:rPr lang="ru-RU" sz="1400" dirty="0" smtClean="0">
                <a:latin typeface="Times New Roman" pitchFamily="18" charset="0"/>
              </a:rPr>
              <a:t> контроль </a:t>
            </a:r>
            <a:r>
              <a:rPr lang="ru-RU" sz="1400" dirty="0">
                <a:latin typeface="Times New Roman" pitchFamily="18" charset="0"/>
              </a:rPr>
              <a:t>с вкладышем 232, в котором учитываются роды </a:t>
            </a:r>
            <a:r>
              <a:rPr lang="ru-RU" sz="1400" u="sng" dirty="0" smtClean="0">
                <a:latin typeface="Times New Roman" pitchFamily="18" charset="0"/>
              </a:rPr>
              <a:t>в </a:t>
            </a:r>
            <a:r>
              <a:rPr lang="ru-RU" sz="1400" u="sng" dirty="0">
                <a:latin typeface="Times New Roman" pitchFamily="18" charset="0"/>
              </a:rPr>
              <a:t>учреждениях родовспоможения</a:t>
            </a:r>
            <a:r>
              <a:rPr lang="ru-RU" sz="1400" dirty="0">
                <a:latin typeface="Times New Roman" pitchFamily="18" charset="0"/>
              </a:rPr>
              <a:t> по уровням </a:t>
            </a:r>
            <a:r>
              <a:rPr lang="ru-RU" sz="1400" dirty="0" smtClean="0">
                <a:latin typeface="Times New Roman" pitchFamily="18" charset="0"/>
              </a:rPr>
              <a:t>оказания медицинской </a:t>
            </a:r>
            <a:r>
              <a:rPr lang="ru-RU" sz="1400" dirty="0">
                <a:latin typeface="Times New Roman" pitchFamily="18" charset="0"/>
              </a:rPr>
              <a:t>помощи. </a:t>
            </a:r>
          </a:p>
          <a:p>
            <a:pPr>
              <a:lnSpc>
                <a:spcPct val="80000"/>
              </a:lnSpc>
            </a:pPr>
            <a:r>
              <a:rPr lang="ru-RU" sz="1400" dirty="0" err="1">
                <a:latin typeface="Times New Roman" pitchFamily="18" charset="0"/>
              </a:rPr>
              <a:t>табл</a:t>
            </a:r>
            <a:r>
              <a:rPr lang="ru-RU" sz="1400" dirty="0">
                <a:latin typeface="Times New Roman" pitchFamily="18" charset="0"/>
              </a:rPr>
              <a:t> 2210 </a:t>
            </a: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12=Вкл. №232, </a:t>
            </a:r>
            <a:r>
              <a:rPr lang="ru-RU" sz="1400" dirty="0" err="1">
                <a:latin typeface="Times New Roman" pitchFamily="18" charset="0"/>
              </a:rPr>
              <a:t>табл</a:t>
            </a:r>
            <a:r>
              <a:rPr lang="ru-RU" sz="1400" dirty="0">
                <a:latin typeface="Times New Roman" pitchFamily="18" charset="0"/>
              </a:rPr>
              <a:t> 100, </a:t>
            </a:r>
            <a:r>
              <a:rPr lang="ru-RU" sz="1400" dirty="0" err="1">
                <a:latin typeface="Times New Roman" pitchFamily="18" charset="0"/>
              </a:rPr>
              <a:t>стр</a:t>
            </a:r>
            <a:r>
              <a:rPr lang="ru-RU" sz="1400" dirty="0">
                <a:latin typeface="Times New Roman" pitchFamily="18" charset="0"/>
              </a:rPr>
              <a:t> 2.1</a:t>
            </a:r>
          </a:p>
          <a:p>
            <a:pPr>
              <a:lnSpc>
                <a:spcPct val="80000"/>
              </a:lnSpc>
            </a:pPr>
            <a:endParaRPr lang="ru-RU" sz="1400" dirty="0">
              <a:latin typeface="Times New Roman" pitchFamily="18" charset="0"/>
            </a:endParaRPr>
          </a:p>
          <a:p>
            <a:pPr>
              <a:lnSpc>
                <a:spcPct val="80000"/>
              </a:lnSpc>
            </a:pPr>
            <a:endParaRPr lang="ru-RU" sz="1400" dirty="0">
              <a:latin typeface="Times New Roman" pitchFamily="18" charset="0"/>
            </a:endParaRPr>
          </a:p>
          <a:p>
            <a:pPr algn="just">
              <a:lnSpc>
                <a:spcPct val="80000"/>
              </a:lnSpc>
              <a:buFont typeface="Arial" charset="0"/>
              <a:buNone/>
            </a:pPr>
            <a:endParaRPr lang="ru-RU" sz="1400" dirty="0" smtClean="0">
              <a:latin typeface="Times New Roman" pitchFamily="18" charset="0"/>
            </a:endParaRPr>
          </a:p>
          <a:p>
            <a:pPr algn="just">
              <a:lnSpc>
                <a:spcPct val="80000"/>
              </a:lnSpc>
              <a:buFont typeface="Arial" charset="0"/>
              <a:buNone/>
            </a:pPr>
            <a:endParaRPr lang="ru-RU" sz="1400" dirty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Заголовок 1"/>
          <p:cNvSpPr>
            <a:spLocks noGrp="1"/>
          </p:cNvSpPr>
          <p:nvPr>
            <p:ph type="title" idx="4294967295"/>
          </p:nvPr>
        </p:nvSpPr>
        <p:spPr>
          <a:xfrm>
            <a:off x="0" y="0"/>
            <a:ext cx="8569325" cy="2349500"/>
          </a:xfrm>
        </p:spPr>
        <p:txBody>
          <a:bodyPr/>
          <a:lstStyle/>
          <a:p>
            <a:pPr algn="just" eaLnBrk="1" hangingPunct="1">
              <a:lnSpc>
                <a:spcPct val="85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 определению ВОЗ  недоношенными  считаются рожденные при сроке  22-37 полных недель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что составляет интервал с 154 до 258 полных дней.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Новорожденный является доношенным 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 259 дня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«154 и более дней, но менее 259» 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0" y="2205038"/>
            <a:ext cx="9144000" cy="3633787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В целях сохранения единообразного подхода рекомендуется  учитывать</a:t>
            </a:r>
          </a:p>
          <a:p>
            <a:pPr marL="85725" indent="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беременность/срок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«до 22 недель» - как: </a:t>
            </a:r>
          </a:p>
          <a:p>
            <a:pPr marL="0" indent="85725"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срок «менее 154 полных дней»;</a:t>
            </a:r>
          </a:p>
          <a:p>
            <a:pPr marL="85725" indent="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«22-27 недель» -154-195 полных дней (менее 196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дн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.)</a:t>
            </a:r>
          </a:p>
          <a:p>
            <a:pPr marL="85725" indent="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«28-37 н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едель» -196-258 полных дней (менее 259 </a:t>
            </a:r>
            <a:r>
              <a:rPr lang="ru-RU" sz="3000" dirty="0" err="1" smtClean="0">
                <a:latin typeface="Times New Roman" pitchFamily="18" charset="0"/>
                <a:cs typeface="Times New Roman" pitchFamily="18" charset="0"/>
              </a:rPr>
              <a:t>дн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.) </a:t>
            </a:r>
            <a:endParaRPr lang="ru-RU" sz="3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ru-RU" smtClean="0">
                <a:latin typeface="Times New Roman" pitchFamily="18" charset="0"/>
              </a:rPr>
              <a:t>Раздел 2. Родовспоможение</a:t>
            </a:r>
          </a:p>
        </p:txBody>
      </p:sp>
      <p:sp>
        <p:nvSpPr>
          <p:cNvPr id="41987" name="Rectangle 3"/>
          <p:cNvSpPr>
            <a:spLocks noGrp="1"/>
          </p:cNvSpPr>
          <p:nvPr>
            <p:ph type="body" idx="4294967295"/>
          </p:nvPr>
        </p:nvSpPr>
        <p:spPr>
          <a:xfrm>
            <a:off x="179512" y="2060849"/>
            <a:ext cx="8229600" cy="2520280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</a:t>
            </a:r>
            <a:r>
              <a:rPr lang="ru-RU" sz="2200" b="1" dirty="0" err="1" smtClean="0">
                <a:latin typeface="Times New Roman" pitchFamily="18" charset="0"/>
              </a:rPr>
              <a:t>Табл</a:t>
            </a:r>
            <a:r>
              <a:rPr lang="ru-RU" sz="2200" b="1" dirty="0" smtClean="0">
                <a:latin typeface="Times New Roman" pitchFamily="18" charset="0"/>
              </a:rPr>
              <a:t> 2211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</a:t>
            </a:r>
            <a:r>
              <a:rPr lang="ru-RU" sz="2200" b="1" dirty="0" smtClean="0">
                <a:latin typeface="Times New Roman" pitchFamily="18" charset="0"/>
              </a:rPr>
              <a:t>КОНТРОЛЬ:</a:t>
            </a:r>
            <a:r>
              <a:rPr lang="ru-RU" sz="2200" dirty="0" smtClean="0">
                <a:latin typeface="Times New Roman" pitchFamily="18" charset="0"/>
              </a:rPr>
              <a:t> Не все случаи </a:t>
            </a:r>
            <a:r>
              <a:rPr lang="ru-RU" sz="2200" dirty="0" err="1" smtClean="0">
                <a:latin typeface="Times New Roman" pitchFamily="18" charset="0"/>
              </a:rPr>
              <a:t>преэклампсии</a:t>
            </a:r>
            <a:r>
              <a:rPr lang="ru-RU" sz="2200" dirty="0" smtClean="0">
                <a:latin typeface="Times New Roman" pitchFamily="18" charset="0"/>
              </a:rPr>
              <a:t> и кровотечения относятся в критическим акушерским состояниям.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Во вкл. № 232 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100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7-7.4 учитываются только критические акушерские состояния (</a:t>
            </a:r>
            <a:r>
              <a:rPr lang="en-US" sz="2200" dirty="0" smtClean="0">
                <a:latin typeface="Times New Roman" pitchFamily="18" charset="0"/>
              </a:rPr>
              <a:t>near-miss)</a:t>
            </a:r>
            <a:endParaRPr lang="ru-RU" sz="22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91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845125"/>
          </a:xfrm>
        </p:spPr>
        <p:txBody>
          <a:bodyPr/>
          <a:lstStyle/>
          <a:p>
            <a:r>
              <a:rPr lang="ru-RU" dirty="0" smtClean="0">
                <a:latin typeface="Times New Roman" pitchFamily="18" charset="0"/>
              </a:rPr>
              <a:t>Раздел 2. Родовспоможение</a:t>
            </a:r>
          </a:p>
        </p:txBody>
      </p:sp>
      <p:sp>
        <p:nvSpPr>
          <p:cNvPr id="41987" name="Rectangle 3"/>
          <p:cNvSpPr>
            <a:spLocks noGrp="1"/>
          </p:cNvSpPr>
          <p:nvPr>
            <p:ph type="body" idx="4294967295"/>
          </p:nvPr>
        </p:nvSpPr>
        <p:spPr>
          <a:xfrm>
            <a:off x="107504" y="1412776"/>
            <a:ext cx="8568952" cy="4708525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Т</a:t>
            </a:r>
            <a:r>
              <a:rPr lang="ru-RU" sz="2200" b="1" dirty="0" smtClean="0">
                <a:latin typeface="Times New Roman" pitchFamily="18" charset="0"/>
              </a:rPr>
              <a:t>абл. </a:t>
            </a:r>
            <a:r>
              <a:rPr lang="ru-RU" sz="2200" b="1" dirty="0" smtClean="0">
                <a:latin typeface="Times New Roman" pitchFamily="18" charset="0"/>
              </a:rPr>
              <a:t>2215 </a:t>
            </a:r>
            <a:endParaRPr lang="ru-RU" sz="2200" b="1" dirty="0" smtClean="0">
              <a:latin typeface="Times New Roman" pitchFamily="18" charset="0"/>
            </a:endParaRP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</a:t>
            </a:r>
            <a:r>
              <a:rPr lang="ru-RU" sz="2200" b="1" dirty="0" smtClean="0">
                <a:latin typeface="Times New Roman" pitchFamily="18" charset="0"/>
              </a:rPr>
              <a:t>УСЛОВНЫЙ КОНТРОЛЬ:</a:t>
            </a:r>
            <a:r>
              <a:rPr lang="ru-RU" sz="2200" dirty="0" smtClean="0">
                <a:latin typeface="Times New Roman" pitchFamily="18" charset="0"/>
              </a:rPr>
              <a:t> Число родов (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2210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1+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2) = число нормальных родов (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2210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5) + 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2250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1 (Число женщин, у которых зарегистрированы заболевания  и  патологические состояния, осложнившие роды и послеродовый период). </a:t>
            </a: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Случаи расхождения в контроле возможны, необходимо представить пояснение с указанием причин, диагнозов женщин.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200" dirty="0" smtClean="0">
              <a:latin typeface="Times New Roman" pitchFamily="18" charset="0"/>
            </a:endParaRPr>
          </a:p>
        </p:txBody>
      </p:sp>
      <p:sp>
        <p:nvSpPr>
          <p:cNvPr id="2" name="Овал 1"/>
          <p:cNvSpPr/>
          <p:nvPr/>
        </p:nvSpPr>
        <p:spPr>
          <a:xfrm>
            <a:off x="336533" y="4149079"/>
            <a:ext cx="1872208" cy="1711789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Овал 4"/>
          <p:cNvSpPr/>
          <p:nvPr/>
        </p:nvSpPr>
        <p:spPr>
          <a:xfrm>
            <a:off x="1473891" y="4154178"/>
            <a:ext cx="1841928" cy="172309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Овал 5"/>
          <p:cNvSpPr/>
          <p:nvPr/>
        </p:nvSpPr>
        <p:spPr>
          <a:xfrm>
            <a:off x="4089444" y="4152489"/>
            <a:ext cx="1750959" cy="172478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Овал 6"/>
          <p:cNvSpPr/>
          <p:nvPr/>
        </p:nvSpPr>
        <p:spPr>
          <a:xfrm>
            <a:off x="6614028" y="4149079"/>
            <a:ext cx="1779239" cy="172819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TextBox 2"/>
          <p:cNvSpPr txBox="1"/>
          <p:nvPr/>
        </p:nvSpPr>
        <p:spPr>
          <a:xfrm>
            <a:off x="339813" y="4782341"/>
            <a:ext cx="122237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200" dirty="0" smtClean="0"/>
              <a:t>Нормальные</a:t>
            </a:r>
            <a:br>
              <a:rPr lang="ru-RU" sz="1200" dirty="0" smtClean="0"/>
            </a:br>
            <a:r>
              <a:rPr lang="ru-RU" sz="1200" dirty="0" smtClean="0"/>
              <a:t> роды</a:t>
            </a:r>
            <a:endParaRPr lang="ru-RU" sz="1200" dirty="0"/>
          </a:p>
        </p:txBody>
      </p:sp>
      <p:sp>
        <p:nvSpPr>
          <p:cNvPr id="9" name="TextBox 8"/>
          <p:cNvSpPr txBox="1"/>
          <p:nvPr/>
        </p:nvSpPr>
        <p:spPr>
          <a:xfrm>
            <a:off x="4334632" y="4782342"/>
            <a:ext cx="122237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200" dirty="0" smtClean="0"/>
              <a:t>Нормальные</a:t>
            </a:r>
            <a:br>
              <a:rPr lang="ru-RU" sz="1200" dirty="0" smtClean="0"/>
            </a:br>
            <a:r>
              <a:rPr lang="ru-RU" sz="1200" dirty="0" smtClean="0"/>
              <a:t> роды</a:t>
            </a:r>
            <a:endParaRPr lang="ru-RU" sz="1200" dirty="0"/>
          </a:p>
        </p:txBody>
      </p:sp>
      <p:sp>
        <p:nvSpPr>
          <p:cNvPr id="4" name="TextBox 3"/>
          <p:cNvSpPr txBox="1"/>
          <p:nvPr/>
        </p:nvSpPr>
        <p:spPr>
          <a:xfrm>
            <a:off x="2062133" y="4563734"/>
            <a:ext cx="100811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ru-RU" sz="1200" dirty="0" smtClean="0"/>
              <a:t>Патология родов </a:t>
            </a:r>
            <a:r>
              <a:rPr lang="ru-RU" sz="1200" dirty="0" err="1" smtClean="0"/>
              <a:t>послеро-дового</a:t>
            </a:r>
            <a:r>
              <a:rPr lang="ru-RU" sz="1200" dirty="0" smtClean="0"/>
              <a:t> периода</a:t>
            </a:r>
            <a:endParaRPr lang="ru-RU" sz="1200" dirty="0"/>
          </a:p>
        </p:txBody>
      </p:sp>
      <p:sp>
        <p:nvSpPr>
          <p:cNvPr id="12" name="TextBox 11"/>
          <p:cNvSpPr txBox="1"/>
          <p:nvPr/>
        </p:nvSpPr>
        <p:spPr>
          <a:xfrm>
            <a:off x="6956596" y="4563735"/>
            <a:ext cx="100811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ru-RU" sz="1200" dirty="0" smtClean="0"/>
              <a:t>Патология родов </a:t>
            </a:r>
            <a:r>
              <a:rPr lang="ru-RU" sz="1200" dirty="0" err="1" smtClean="0"/>
              <a:t>послеро-дового</a:t>
            </a:r>
            <a:r>
              <a:rPr lang="ru-RU" sz="1200" dirty="0" smtClean="0"/>
              <a:t> периода</a:t>
            </a:r>
            <a:endParaRPr lang="ru-RU" sz="1200" dirty="0"/>
          </a:p>
        </p:txBody>
      </p:sp>
      <p:sp>
        <p:nvSpPr>
          <p:cNvPr id="8" name="TextBox 7"/>
          <p:cNvSpPr txBox="1"/>
          <p:nvPr/>
        </p:nvSpPr>
        <p:spPr>
          <a:xfrm>
            <a:off x="1634172" y="4736176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?</a:t>
            </a:r>
            <a:endParaRPr lang="ru-RU" dirty="0"/>
          </a:p>
        </p:txBody>
      </p:sp>
      <p:sp>
        <p:nvSpPr>
          <p:cNvPr id="14" name="TextBox 13"/>
          <p:cNvSpPr txBox="1"/>
          <p:nvPr/>
        </p:nvSpPr>
        <p:spPr>
          <a:xfrm>
            <a:off x="6085440" y="4736176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?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7881773"/>
      </p:ext>
    </p:extLst>
  </p:cSld>
  <p:clrMapOvr>
    <a:masterClrMapping/>
  </p:clrMapOvr>
</p:sld>
</file>

<file path=ppt/theme/theme1.xml><?xml version="1.0" encoding="utf-8"?>
<a:theme xmlns:a="http://schemas.openxmlformats.org/drawingml/2006/main" name="Ретро">
  <a:themeElements>
    <a:clrScheme name="Ретро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Ретро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Ретро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2081</TotalTime>
  <Words>2173</Words>
  <Application>Microsoft Office PowerPoint</Application>
  <PresentationFormat>On-screen Show (4:3)</PresentationFormat>
  <Paragraphs>279</Paragraphs>
  <Slides>34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34</vt:i4>
      </vt:variant>
    </vt:vector>
  </HeadingPairs>
  <TitlesOfParts>
    <vt:vector size="41" baseType="lpstr">
      <vt:lpstr>Arial</vt:lpstr>
      <vt:lpstr>Calibri</vt:lpstr>
      <vt:lpstr>Calibri Light</vt:lpstr>
      <vt:lpstr>Times New Roman</vt:lpstr>
      <vt:lpstr>Verdana</vt:lpstr>
      <vt:lpstr>Wingdings</vt:lpstr>
      <vt:lpstr>Ретро</vt:lpstr>
      <vt:lpstr>PowerPoint Presentation</vt:lpstr>
      <vt:lpstr>ФСН № 32 – основной источник сведений для оценки:</vt:lpstr>
      <vt:lpstr>Для возможности реализации этих задач необходимо:</vt:lpstr>
      <vt:lpstr> Приказ Минздрава России от 27.12.2011 № 1687 н (с изменениями 13.09.2019 пр. № 755н) «О медицинских критериях рождения, форме документа о рождении и порядке его выдачи»</vt:lpstr>
      <vt:lpstr>Раздел 1. Медицинская помощь, оказанная беременным женщинам</vt:lpstr>
      <vt:lpstr>Раздел 2. Родовспоможение</vt:lpstr>
      <vt:lpstr>По определению ВОЗ  недоношенными  считаются рожденные при сроке  22-37 полных недель гестации, что составляет интервал с 154 до 258 полных дней.  Новорожденный является доношенным  с 259 дня «154 и более дней, но менее 259» </vt:lpstr>
      <vt:lpstr>Раздел 2. Родовспоможение</vt:lpstr>
      <vt:lpstr>Раздел 2. Родовспоможение</vt:lpstr>
      <vt:lpstr>Раздел 3. Сведения о новорожденных</vt:lpstr>
      <vt:lpstr>PowerPoint Presentation</vt:lpstr>
      <vt:lpstr>PowerPoint Presentation</vt:lpstr>
      <vt:lpstr>Раздел 3. Сведения о новорожденных</vt:lpstr>
      <vt:lpstr>   Заслуживает внимания проблема правомерности применения термина «здоровый недоношенный ребенок»</vt:lpstr>
      <vt:lpstr>Вкладыш № 232 «Сведения о регионализации акушерской и перинатальной помощи в родильных  домах (отделениях) и перинатальных центрах»</vt:lpstr>
      <vt:lpstr>Критические акушерские состояния (стр. 7-7.4)</vt:lpstr>
      <vt:lpstr>Учет акушерских операций (стр. 8-8.5.1)</vt:lpstr>
      <vt:lpstr>Вызовы бригад реанимационной помощи (стр. 11-11.3)</vt:lpstr>
      <vt:lpstr>Межформенный контроль</vt:lpstr>
      <vt:lpstr>ФСН №14</vt:lpstr>
      <vt:lpstr>ФСН №30</vt:lpstr>
      <vt:lpstr>PowerPoint Presentation</vt:lpstr>
      <vt:lpstr>Дополнительная информация</vt:lpstr>
      <vt:lpstr>Сведения о новорожденных массой тела менее 500 г при сроке гестации  22 и более недель:</vt:lpstr>
      <vt:lpstr>Сведения о новорожденных массой тела менее 500 г при сроке гестации  22 и более недель:</vt:lpstr>
      <vt:lpstr>Сведения по случаю материнской смерти</vt:lpstr>
      <vt:lpstr>Сведения по случаю материнской смерти</vt:lpstr>
      <vt:lpstr>Сведения по случаю материнской смерти</vt:lpstr>
      <vt:lpstr>Имеются разночтения и при характеристике случаев смерти  по причинам и их распределении  на прямые и косвенные</vt:lpstr>
      <vt:lpstr>Примеры прямых причин материнской смерти:</vt:lpstr>
      <vt:lpstr>Примеры косвенных причин материнской смерти:</vt:lpstr>
      <vt:lpstr>Списки, уточняющие места родов вне родильного отделения:</vt:lpstr>
      <vt:lpstr>Переводы новорожденных  к табл 2247 </vt:lpstr>
      <vt:lpstr>  Благодарю за внимание!   otchet32@gmail.com  9854822241 What’s Up Низамова Эльвира Р.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User</dc:creator>
  <cp:lastModifiedBy>EN/DR</cp:lastModifiedBy>
  <cp:revision>158</cp:revision>
  <dcterms:created xsi:type="dcterms:W3CDTF">2016-11-26T20:08:14Z</dcterms:created>
  <dcterms:modified xsi:type="dcterms:W3CDTF">2019-12-10T07:54:49Z</dcterms:modified>
</cp:coreProperties>
</file>

<file path=docProps/thumbnail.jpeg>
</file>